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65"/>
  </p:notesMasterIdLst>
  <p:sldIdLst>
    <p:sldId id="567" r:id="rId3"/>
    <p:sldId id="256" r:id="rId4"/>
    <p:sldId id="455" r:id="rId5"/>
    <p:sldId id="516" r:id="rId6"/>
    <p:sldId id="586" r:id="rId7"/>
    <p:sldId id="459" r:id="rId8"/>
    <p:sldId id="518" r:id="rId9"/>
    <p:sldId id="521" r:id="rId10"/>
    <p:sldId id="575" r:id="rId11"/>
    <p:sldId id="522" r:id="rId12"/>
    <p:sldId id="523" r:id="rId13"/>
    <p:sldId id="526" r:id="rId14"/>
    <p:sldId id="454" r:id="rId15"/>
    <p:sldId id="517" r:id="rId16"/>
    <p:sldId id="568" r:id="rId17"/>
    <p:sldId id="569" r:id="rId18"/>
    <p:sldId id="570" r:id="rId19"/>
    <p:sldId id="571" r:id="rId20"/>
    <p:sldId id="572" r:id="rId21"/>
    <p:sldId id="573" r:id="rId22"/>
    <p:sldId id="574" r:id="rId23"/>
    <p:sldId id="524" r:id="rId24"/>
    <p:sldId id="527" r:id="rId25"/>
    <p:sldId id="576" r:id="rId26"/>
    <p:sldId id="577" r:id="rId27"/>
    <p:sldId id="578" r:id="rId28"/>
    <p:sldId id="580" r:id="rId29"/>
    <p:sldId id="528" r:id="rId30"/>
    <p:sldId id="582" r:id="rId31"/>
    <p:sldId id="581" r:id="rId32"/>
    <p:sldId id="583" r:id="rId33"/>
    <p:sldId id="584" r:id="rId34"/>
    <p:sldId id="537" r:id="rId35"/>
    <p:sldId id="430" r:id="rId36"/>
    <p:sldId id="534" r:id="rId37"/>
    <p:sldId id="535" r:id="rId38"/>
    <p:sldId id="536" r:id="rId39"/>
    <p:sldId id="542" r:id="rId40"/>
    <p:sldId id="538" r:id="rId41"/>
    <p:sldId id="587" r:id="rId42"/>
    <p:sldId id="287" r:id="rId43"/>
    <p:sldId id="288" r:id="rId44"/>
    <p:sldId id="588" r:id="rId45"/>
    <p:sldId id="589" r:id="rId46"/>
    <p:sldId id="590" r:id="rId47"/>
    <p:sldId id="591" r:id="rId48"/>
    <p:sldId id="592" r:id="rId49"/>
    <p:sldId id="585" r:id="rId50"/>
    <p:sldId id="331" r:id="rId51"/>
    <p:sldId id="332" r:id="rId52"/>
    <p:sldId id="333" r:id="rId53"/>
    <p:sldId id="334" r:id="rId54"/>
    <p:sldId id="335" r:id="rId55"/>
    <p:sldId id="338" r:id="rId56"/>
    <p:sldId id="341" r:id="rId57"/>
    <p:sldId id="337" r:id="rId58"/>
    <p:sldId id="339" r:id="rId59"/>
    <p:sldId id="550" r:id="rId60"/>
    <p:sldId id="551" r:id="rId61"/>
    <p:sldId id="552" r:id="rId62"/>
    <p:sldId id="553" r:id="rId63"/>
    <p:sldId id="560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AE8F3"/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4" autoAdjust="0"/>
    <p:restoredTop sz="88296" autoAdjust="0"/>
  </p:normalViewPr>
  <p:slideViewPr>
    <p:cSldViewPr>
      <p:cViewPr varScale="1">
        <p:scale>
          <a:sx n="106" d="100"/>
          <a:sy n="106" d="100"/>
        </p:scale>
        <p:origin x="189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A9BDD-BE82-48A3-964D-AD1914B8849E}" type="datetimeFigureOut">
              <a:rPr lang="zh-CN" altLang="en-US" smtClean="0"/>
              <a:pPr/>
              <a:t>2021/10/24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EC8F-95E8-41C8-8873-451908F716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6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EDF00-595B-4DF6-9888-DBA8EAA1AA9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88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808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352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606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925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149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032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20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59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92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2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58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92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51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7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42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773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760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35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73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8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04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489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19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76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581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196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806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C717A969-E355-407C-A4C3-8DA20A6C59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54FFC6C7-581A-43F3-B298-A7FC0E00A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B4565A20-BE77-41A7-A06F-6328F200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3E0F65-88B0-4E19-8BD6-64F194C1E7ED}" type="slidenum">
              <a:rPr lang="zh-CN" altLang="zh-CN"/>
              <a:pPr/>
              <a:t>42</a:t>
            </a:fld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C717A969-E355-407C-A4C3-8DA20A6C59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54FFC6C7-581A-43F3-B298-A7FC0E00A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B4565A20-BE77-41A7-A06F-6328F200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3E0F65-88B0-4E19-8BD6-64F194C1E7ED}" type="slidenum">
              <a:rPr lang="zh-CN" altLang="zh-CN"/>
              <a:pPr/>
              <a:t>43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33018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C717A969-E355-407C-A4C3-8DA20A6C59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54FFC6C7-581A-43F3-B298-A7FC0E00A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B4565A20-BE77-41A7-A06F-6328F200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3E0F65-88B0-4E19-8BD6-64F194C1E7ED}" type="slidenum">
              <a:rPr lang="zh-CN" altLang="zh-CN"/>
              <a:pPr/>
              <a:t>44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8884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70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563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96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386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952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434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83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35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58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37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00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9A4970-CA2A-4B6E-A9F4-20942BB2C871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B67653-2CB2-41BE-B9B6-73024DD830B1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5ECC2A-4F62-41B0-B8AE-7FB3125A30E6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5BD21D-E8ED-43F7-80DB-6525DBEBCC25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70EE99-83A6-4ACF-873B-29BB4B15A400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E78444-E0C3-4F26-8979-53E57948BE48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sz="quarter" idx="13"/>
          </p:nvPr>
        </p:nvSpPr>
        <p:spPr>
          <a:xfrm>
            <a:off x="285750" y="262890"/>
            <a:ext cx="8561070" cy="547842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>
              <a:spcBef>
                <a:spcPts val="0"/>
              </a:spcBef>
              <a:buClr>
                <a:srgbClr val="0433FF"/>
              </a:buClr>
              <a:buSzTx/>
              <a:buFontTx/>
              <a:buNone/>
              <a:defRPr sz="3060">
                <a:solidFill>
                  <a:srgbClr val="CD665F"/>
                </a:solidFill>
                <a:effectLst>
                  <a:outerShdw blurRad="88900" dist="38100" dir="270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CD665F"/>
                  </a:solidFill>
                </a:uFill>
                <a:latin typeface="+mn-lt"/>
                <a:ea typeface="+mn-ea"/>
                <a:cs typeface="+mn-cs"/>
                <a:sym typeface="Lucida Bright"/>
              </a:defRPr>
            </a:lvl1pPr>
          </a:lstStyle>
          <a:p>
            <a:r>
              <a:t>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8479655" y="6515337"/>
            <a:ext cx="207147" cy="20574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42722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D82DE7-65EB-4B2B-A3A4-6037B845B42B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7EB1E-B14E-4037-B7FF-865737F082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376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E6C949-449A-459D-8878-1703AB729C48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0F3DC-E6CF-48F7-934A-F431FB508C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324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7FFEB5-0799-409C-B66E-A0C1D7F27C26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7FC83-8066-4654-8EEE-2C7D03B3EB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9586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D7754D-0376-497D-8C4C-9EFB6C26BD3C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78174-64F6-4C42-8A1E-6234C61030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79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D1990-CA8E-4339-9390-665287A8E952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7434F1-6CF8-4798-9836-67AD6A00A18D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02304-25E7-4908-B533-EEFAEDF931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807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82BF8F-9F8F-448F-BEB1-0996576BF587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7F10C8-BE29-40A7-80F1-051C35551C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001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C1EF3E-D47B-4F37-9438-FD6714E2F842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515E0A-FA34-4FAF-8EE7-D090EE56A5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708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C769CB-BED4-4707-861C-94D9D7DACFB9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4CBC4-3E5D-4145-9F6F-C77E388B8C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547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51DC76-EB04-4533-8354-F2E5CFBDB295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78A1DB-CA29-4741-B6BF-43BBBA1440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680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A76939-3965-450F-B38A-3D46C0B21257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5EF4FC-C31C-49D5-BD39-FBBCA2D379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4605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2E2028-AC81-4363-8BA0-69330059FEA2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64D56F-EAF5-4454-BA78-5C280A46D6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848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740755C-48A0-491E-9081-933D626E48EA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709A75-4F0D-4A49-824E-DCDCF1A828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5901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5FBD012-A980-413B-9C7D-5A55DDD5E20A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0AE1A5D-9161-4A9D-908B-A507ED3381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4357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FDD0EEE-73C2-41D7-A627-12D549C8F919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1058BC0-93EB-4E3A-AB24-5E674BEDC0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41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9936A-0A4A-478F-A1F5-58126AC7F62F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73FAB01-7EBC-4E68-B89C-9D0BA31B9861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E1BCE57-30B1-4606-BF5F-DC7363B81B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8520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母版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79655" y="6515337"/>
            <a:ext cx="207147" cy="20574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906580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A03815-DF96-42D5-9AD4-D595F5CE0B60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5A308-02E1-4AD7-964F-DCE17448763E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57162-8FC2-42C3-9AF6-E59C6F5ECF45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E32B0-7DC8-49E0-9D15-E387B7E7EDB2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EFF7DD-D9D0-4401-B410-97E3C579014D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1BB45-1196-4086-BA12-9BAA00E954F8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7600" y="5673725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fld id="{91507FA5-85A7-4DF5-AFFD-1AE9670466EC}" type="datetime1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200" b="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2355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5527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endParaRPr lang="zh-CN" altLang="en-US" sz="1600" b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93" r:id="rId15"/>
  </p:sldLayoutIdLst>
  <p:transition>
    <p:zoom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D25019FC-82E6-45C5-98D2-DB0943EB6A84}" type="datetime1">
              <a:rPr lang="zh-CN" altLang="en-US" smtClean="0"/>
              <a:t>2021/10/24</a:t>
            </a:fld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447EB21-0172-454E-936D-8F137637BB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27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方正姚体" pitchFamily="2" charset="-122"/>
          <a:ea typeface="方正姚体" pitchFamily="2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600" b="1">
          <a:solidFill>
            <a:schemeClr val="tx1"/>
          </a:solidFill>
          <a:latin typeface="幼圆" pitchFamily="49" charset="-122"/>
          <a:ea typeface="幼圆" pitchFamily="49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仿宋_GB2312" pitchFamily="49" charset="-122"/>
          <a:ea typeface="仿宋_GB2312" pitchFamily="49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仿宋_GB2312" pitchFamily="49" charset="-122"/>
          <a:ea typeface="仿宋_GB2312" pitchFamily="49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仿宋_GB2312" pitchFamily="49" charset="-122"/>
          <a:ea typeface="仿宋_GB2312" pitchFamily="49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仿宋_GB2312" pitchFamily="49" charset="-122"/>
          <a:ea typeface="仿宋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ima.cs.berkeley.edu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7" Type="http://schemas.openxmlformats.org/officeDocument/2006/relationships/image" Target="../media/image62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630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770.png"/><Relationship Id="rId5" Type="http://schemas.openxmlformats.org/officeDocument/2006/relationships/image" Target="../media/image710.png"/><Relationship Id="rId10" Type="http://schemas.openxmlformats.org/officeDocument/2006/relationships/image" Target="../media/image760.png"/><Relationship Id="rId4" Type="http://schemas.openxmlformats.org/officeDocument/2006/relationships/image" Target="../media/image700.png"/><Relationship Id="rId9" Type="http://schemas.openxmlformats.org/officeDocument/2006/relationships/image" Target="../media/image7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441325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sz="7200">
                <a:solidFill>
                  <a:srgbClr val="FF0000"/>
                </a:solidFill>
                <a:ea typeface="隶书" pitchFamily="49" charset="-122"/>
              </a:rPr>
              <a:t>人工智能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pic>
        <p:nvPicPr>
          <p:cNvPr id="12295" name="Picture 10" descr="http://t0.gstatic.com/images?q=tbn:ANd9GcS2nkzKA1a7Gv7tUBOyjAAinRnB9uH0Ke8gN-dHZZTpb9GsDhq6q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6602" r="11195" b="27930"/>
          <a:stretch>
            <a:fillRect/>
          </a:stretch>
        </p:blipFill>
        <p:spPr bwMode="auto">
          <a:xfrm>
            <a:off x="7689850" y="33338"/>
            <a:ext cx="1436688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12" descr="http://t0.gstatic.com/images?q=tbn:ANd9GcRRQAKLygWTUPr319LaczMNk7p0HnnI9ny4pmRYbLfehk96IrP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4925"/>
            <a:ext cx="145732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807804" y="4725144"/>
            <a:ext cx="3619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罗平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luop@ict.ac.cn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514050" name="Picture 2" descr="http://www.ict.cas.cn/images/cnp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3573016"/>
            <a:ext cx="3438525" cy="571501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F82AE0-97B3-4430-98B0-91CA16D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EB1E-B14E-4037-B7FF-865737F0828D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6232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+mn-lt"/>
              </a:rPr>
              <a:t>Model </a:t>
            </a:r>
            <a:r>
              <a:rPr lang="en-US" altLang="zh-CN" sz="2800" dirty="0"/>
              <a:t>(</a:t>
            </a:r>
            <a:r>
              <a:rPr lang="zh-CN" altLang="en-US" sz="2800" dirty="0"/>
              <a:t>模型</a:t>
            </a:r>
            <a:r>
              <a:rPr lang="en-US" altLang="zh-CN" sz="2800" dirty="0"/>
              <a:t>), </a:t>
            </a:r>
            <a:r>
              <a:rPr lang="en-US" altLang="zh-CN" sz="2800" dirty="0">
                <a:latin typeface="+mn-lt"/>
              </a:rPr>
              <a:t>Truth Assignment </a:t>
            </a:r>
            <a:r>
              <a:rPr lang="en-US" altLang="zh-CN" sz="2800" dirty="0"/>
              <a:t>(</a:t>
            </a:r>
            <a:r>
              <a:rPr lang="zh-CN" altLang="en-US" sz="2800" dirty="0"/>
              <a:t>真值指派</a:t>
            </a:r>
            <a:r>
              <a:rPr lang="en-US" altLang="zh-CN" sz="28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Logicians typically think in terms of </a:t>
                </a: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models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, which are formally structured worlds respect to which can be evaluated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We say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 </a:t>
                </a:r>
                <a:r>
                  <a:rPr lang="en-US" altLang="zh-CN" sz="2000" b="0" dirty="0">
                    <a:solidFill>
                      <a:srgbClr val="00B050"/>
                    </a:solidFill>
                    <a:latin typeface="Arial" pitchFamily="34" charset="0"/>
                    <a:ea typeface="黑体" pitchFamily="49" charset="-122"/>
                  </a:rPr>
                  <a:t>is a model of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true in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𝑀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𝛼</m:t>
                        </m:r>
                      </m:e>
                    </m:d>
                    <m:r>
                      <a:rPr lang="en-US" altLang="zh-CN" sz="2000" b="0" i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the set of all models of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D049360-693C-478C-B4C6-24B1B8D080DD}"/>
              </a:ext>
            </a:extLst>
          </p:cNvPr>
          <p:cNvSpPr txBox="1"/>
          <p:nvPr/>
        </p:nvSpPr>
        <p:spPr>
          <a:xfrm>
            <a:off x="1763688" y="3933056"/>
            <a:ext cx="47929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X+Y=4</a:t>
            </a: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en-US" altLang="zh-CN" dirty="0"/>
              <a:t>X=0,Y=4</a:t>
            </a:r>
            <a:r>
              <a:rPr lang="zh-CN" altLang="en-US" dirty="0"/>
              <a:t>是这个句子的</a:t>
            </a:r>
            <a:r>
              <a:rPr lang="en-US" altLang="zh-CN" dirty="0"/>
              <a:t>model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1FDA83-78EE-43F8-A738-094D472F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51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Entailment</a:t>
            </a:r>
            <a:r>
              <a:rPr lang="en-US" altLang="zh-CN" sz="4000" dirty="0"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 sz="4000" dirty="0">
                <a:latin typeface="+mj-ea"/>
              </a:rPr>
              <a:t>(</a:t>
            </a:r>
            <a:r>
              <a:rPr lang="zh-CN" altLang="en-US" sz="4000" dirty="0">
                <a:latin typeface="+mj-ea"/>
              </a:rPr>
              <a:t>蕴涵／蕴含</a:t>
            </a:r>
            <a:r>
              <a:rPr lang="en-US" altLang="zh-CN" sz="4000" dirty="0">
                <a:latin typeface="+mj-ea"/>
              </a:rPr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Entailment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means that one thing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follows from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another</a:t>
                </a:r>
                <a:r>
                  <a:rPr lang="zh-CN" altLang="en-US" sz="2200" b="0" dirty="0">
                    <a:latin typeface="Arial" pitchFamily="34" charset="0"/>
                    <a:ea typeface="黑体" pitchFamily="49" charset="-122"/>
                  </a:rPr>
                  <a:t>：</a:t>
                </a:r>
                <a:endParaRPr lang="en-US" altLang="zh-CN" sz="2200" b="0" dirty="0">
                  <a:latin typeface="Arial" pitchFamily="34" charset="0"/>
                  <a:ea typeface="黑体" pitchFamily="49" charset="-122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2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2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2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Knowledge base </a:t>
                </a:r>
                <a:r>
                  <a:rPr lang="en-US" altLang="zh-CN" sz="2200" b="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KB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entails sentence 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2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           if and only if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is true in all worlds where</a:t>
                </a:r>
                <a:r>
                  <a:rPr lang="en-US" altLang="zh-CN" sz="2200" b="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KB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is true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E.g., the KB containing “the Giants won” and “the Reds won” entails “Either the Giants won or the Reds won”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E.g.,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=4</m:t>
                    </m:r>
                  </m:oMath>
                </a14:m>
                <a:r>
                  <a:rPr lang="en-US" altLang="zh-CN" sz="22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entails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4=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</m:oMath>
                </a14:m>
                <a:endParaRPr lang="en-US" altLang="zh-CN" sz="22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Entailment is a relationship between sentences ( i.e.,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syntax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) that is based on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semantics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Note: brains process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syntax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( of some sort)</a:t>
                </a: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l="-148" t="-1272" b="-69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E8A6832-990F-430E-9FFD-1541A968E808}"/>
              </a:ext>
            </a:extLst>
          </p:cNvPr>
          <p:cNvSpPr txBox="1"/>
          <p:nvPr/>
        </p:nvSpPr>
        <p:spPr>
          <a:xfrm>
            <a:off x="302752" y="884825"/>
            <a:ext cx="26161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语义：逻辑推导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DB4A86-10BB-4B11-A4DC-18F9D115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90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Model </a:t>
            </a:r>
            <a:r>
              <a:rPr lang="en-US" altLang="zh-CN" sz="4000" dirty="0">
                <a:ea typeface="黑体" pitchFamily="49" charset="-122"/>
              </a:rPr>
              <a:t>(</a:t>
            </a:r>
            <a:r>
              <a:rPr lang="zh-CN" altLang="en-US" sz="4000" dirty="0">
                <a:ea typeface="黑体" pitchFamily="49" charset="-122"/>
              </a:rPr>
              <a:t>模型</a:t>
            </a:r>
            <a:r>
              <a:rPr lang="en-US" altLang="zh-CN" sz="4000" dirty="0">
                <a:ea typeface="黑体" pitchFamily="49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Logicians typically think in terms of </a:t>
                </a: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models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, which are formally structured worlds respect to which can be evaluated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We say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 </a:t>
                </a:r>
                <a:r>
                  <a:rPr lang="en-US" altLang="zh-CN" sz="2000" b="0" dirty="0">
                    <a:solidFill>
                      <a:srgbClr val="00B050"/>
                    </a:solidFill>
                    <a:latin typeface="Arial" pitchFamily="34" charset="0"/>
                    <a:ea typeface="黑体" pitchFamily="49" charset="-122"/>
                  </a:rPr>
                  <a:t>is a model of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true in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𝑀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zh-CN" altLang="en-US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𝛼</m:t>
                        </m:r>
                      </m:e>
                    </m:d>
                    <m:r>
                      <a:rPr lang="en-US" altLang="zh-CN" sz="2000" b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the set of all models of 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)⊆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E.g. </a:t>
                </a:r>
                <a:r>
                  <a:rPr lang="en-US" altLang="zh-CN" sz="2000" b="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KB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= Giants won and Reds won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= Giants won</a:t>
                </a: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 lvl="1">
                  <a:spcBef>
                    <a:spcPts val="1200"/>
                  </a:spcBef>
                </a:pPr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63279A62-C71C-4F52-BE09-A4B29786F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58" t="43399"/>
          <a:stretch/>
        </p:blipFill>
        <p:spPr>
          <a:xfrm>
            <a:off x="5796136" y="3861048"/>
            <a:ext cx="3192319" cy="29112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FE2BEE-A0CD-473D-98BD-46B7B769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12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3146AA9-298E-43F2-896D-D6CF2D1637AA}"/>
              </a:ext>
            </a:extLst>
          </p:cNvPr>
          <p:cNvCxnSpPr/>
          <p:nvPr/>
        </p:nvCxnSpPr>
        <p:spPr bwMode="auto">
          <a:xfrm>
            <a:off x="611560" y="3429000"/>
            <a:ext cx="511256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F5A8D07-4CEB-4829-9984-2412FA0DB318}"/>
              </a:ext>
            </a:extLst>
          </p:cNvPr>
          <p:cNvSpPr txBox="1"/>
          <p:nvPr/>
        </p:nvSpPr>
        <p:spPr>
          <a:xfrm>
            <a:off x="755576" y="4725144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Formal proof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n-lt"/>
                <a:ea typeface="黑体" pitchFamily="49" charset="-122"/>
              </a:rPr>
              <a:t>Wumpus World PEAS description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7616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Performance measure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Gold +1000, death -1000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-1 per step, -10 for using the arrow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Environment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Squares adjacent to Wumpus are smelly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Squares adjacent to  are breezy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Glitter </a:t>
            </a:r>
            <a:r>
              <a:rPr lang="en-US" altLang="zh-CN" sz="1800" b="0" dirty="0" err="1"/>
              <a:t>iff</a:t>
            </a:r>
            <a:r>
              <a:rPr lang="en-US" altLang="zh-CN" sz="1800" b="0" dirty="0"/>
              <a:t> gold is in the same square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Shooting kills Wumpus if you are facing it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Shooting uses up the only arrow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Grabbing picks up gold if in same square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Releasing drops the gold in same square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Sensors        </a:t>
            </a:r>
            <a:r>
              <a:rPr lang="en-US" altLang="zh-CN" sz="2000" b="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 </a:t>
            </a:r>
            <a:r>
              <a:rPr lang="en-US" altLang="zh-CN" sz="1800" b="0" dirty="0">
                <a:ea typeface="黑体" pitchFamily="49" charset="-122"/>
              </a:rPr>
              <a:t>Breeze, Glitter, Smell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Actuators</a:t>
            </a:r>
            <a:r>
              <a:rPr lang="en-US" altLang="zh-CN" sz="2000" b="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>
                <a:ea typeface="+mj-ea"/>
              </a:rPr>
              <a:t>Forward, Grab, Release, Shoot,</a:t>
            </a:r>
            <a:r>
              <a:rPr lang="en-US" altLang="zh-CN" sz="1800" b="0" dirty="0">
                <a:ea typeface="黑体" pitchFamily="49" charset="-122"/>
              </a:rPr>
              <a:t> Left turn, Right turn</a:t>
            </a:r>
          </a:p>
          <a:p>
            <a:pPr lvl="1">
              <a:spcBef>
                <a:spcPts val="600"/>
              </a:spcBef>
            </a:pPr>
            <a:endParaRPr lang="en-US" altLang="zh-CN" sz="1800" b="0" dirty="0">
              <a:ea typeface="+mj-ea"/>
            </a:endParaRPr>
          </a:p>
          <a:p>
            <a:pPr marL="344487" lvl="1" indent="0">
              <a:spcBef>
                <a:spcPts val="600"/>
              </a:spcBef>
              <a:buNone/>
            </a:pPr>
            <a:endParaRPr lang="en-US" altLang="zh-CN" sz="2000" b="0" dirty="0">
              <a:ea typeface="+mj-ea"/>
            </a:endParaRP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CF7B08ED-9D24-42DE-A4EC-18284130F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65" t="13984" b="26266"/>
          <a:stretch/>
        </p:blipFill>
        <p:spPr>
          <a:xfrm>
            <a:off x="5508104" y="1393365"/>
            <a:ext cx="3418248" cy="33843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AF6D19-ED29-44E8-8696-3D26C6ED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13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F87F15F0-1E4C-4248-93FC-B8D408BF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340768"/>
            <a:ext cx="46101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6D242-B3E9-41E8-90F6-2952BDF3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6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EB9C837A-E275-49A5-B73D-97BB936F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84784"/>
            <a:ext cx="4622800" cy="46482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CAD7C5-75CA-4169-81A4-8A9E96E7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68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2CA038B0-CD84-4E33-95CF-088434F8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1402245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5B939D-4BDE-4C5C-B9B8-67C19A89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598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A4EA6F0E-5829-4CF0-8C45-4045DFA1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56792"/>
            <a:ext cx="46101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07E8E-E3F6-44B5-BA54-FB08BE93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105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B07132E9-EF09-45B8-9062-8CCB65EB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56792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23DE33-CA9F-438F-B5B7-66AD87ED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9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E94B89CE-1D1E-4FA6-A9CB-43C0638C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417638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0240FA-701A-446E-B8D6-C145A4F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7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32066" y="2404779"/>
            <a:ext cx="9109711" cy="927946"/>
          </a:xfrm>
          <a:prstGeom prst="rect">
            <a:avLst/>
          </a:prstGeom>
          <a:ln w="12700"/>
          <a:effectLst>
            <a:reflection stA="19848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buClr>
                <a:srgbClr val="000000"/>
              </a:buClr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5580" dirty="0"/>
              <a:t>Knowledge 1</a:t>
            </a:r>
          </a:p>
        </p:txBody>
      </p:sp>
      <p:pic>
        <p:nvPicPr>
          <p:cNvPr id="42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73" y="5574342"/>
            <a:ext cx="1394460" cy="10321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E0824F-4961-4A74-A26E-F332F9BA25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B633E96F-F0F9-489E-AFD1-5751C2C5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556792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4662C0-F54D-4F57-AC37-E7A04A9F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76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48D8AC7B-79CE-46AA-9FCA-3ECB5E15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56792"/>
            <a:ext cx="46482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C0AC89-C697-4AD7-B76E-FAF9CE51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1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Entailment in the </a:t>
            </a:r>
            <a:r>
              <a:rPr lang="en-US" altLang="zh-CN" sz="4000" dirty="0" err="1">
                <a:latin typeface="+mn-lt"/>
              </a:rPr>
              <a:t>wumpus</a:t>
            </a:r>
            <a:r>
              <a:rPr lang="en-US" altLang="zh-CN" sz="4000" dirty="0">
                <a:latin typeface="+mn-lt"/>
              </a:rPr>
              <a:t> world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56992"/>
                <a:ext cx="4618856" cy="277393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Situation after detecting nothing in [1,1], moving right, breeze in [2,1]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Consider possible models for ?s assuming only pits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3 Boolean choices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8 possible models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56992"/>
                <a:ext cx="4618856" cy="2773933"/>
              </a:xfrm>
              <a:blipFill>
                <a:blip r:embed="rId3"/>
                <a:stretch>
                  <a:fillRect r="-1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07B90C29-6F77-4CF3-8A6C-10D102F6B6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62" b="14588"/>
          <a:stretch/>
        </p:blipFill>
        <p:spPr>
          <a:xfrm>
            <a:off x="5463604" y="1124744"/>
            <a:ext cx="3223196" cy="33843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3B351B-B543-4027-A05B-0CFA59BE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251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CC66A627-207B-4573-A299-BC555F04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1268760"/>
            <a:ext cx="10058400" cy="5054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D1A24B-E40B-4214-A4F1-15A80344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6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0031566A-81D9-4838-80DF-AA9BC1924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579" b="12821"/>
          <a:stretch/>
        </p:blipFill>
        <p:spPr>
          <a:xfrm>
            <a:off x="-756592" y="847725"/>
            <a:ext cx="10116616" cy="446192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F7EA77-9642-4474-BE00-71EEA376C281}"/>
                  </a:ext>
                </a:extLst>
              </p:cNvPr>
              <p:cNvSpPr txBox="1"/>
              <p:nvPr/>
            </p:nvSpPr>
            <p:spPr>
              <a:xfrm>
                <a:off x="755576" y="5517232"/>
                <a:ext cx="5945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Wumpus-world rules + observations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[2,1]</a:t>
                </a:r>
                <a:r>
                  <a:rPr lang="zh-CN" altLang="en-US" dirty="0"/>
                  <a:t>有风）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F7EA77-9642-4474-BE00-71EEA376C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517232"/>
                <a:ext cx="5945987" cy="276999"/>
              </a:xfrm>
              <a:prstGeom prst="rect">
                <a:avLst/>
              </a:prstGeom>
              <a:blipFill>
                <a:blip r:embed="rId4"/>
                <a:stretch>
                  <a:fillRect l="-1436" t="-28889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6165D2-154E-42D6-8445-98E88A17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9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AEF1BB90-2937-4BDD-86FE-39CFCC582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3" b="24568"/>
          <a:stretch/>
        </p:blipFill>
        <p:spPr>
          <a:xfrm>
            <a:off x="-612576" y="847725"/>
            <a:ext cx="9997752" cy="43204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FE84F7-CAD3-4B36-9F3E-507C93F80026}"/>
                  </a:ext>
                </a:extLst>
              </p:cNvPr>
              <p:cNvSpPr txBox="1"/>
              <p:nvPr/>
            </p:nvSpPr>
            <p:spPr>
              <a:xfrm>
                <a:off x="323528" y="5661248"/>
                <a:ext cx="4291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Wumpus-world rules + observations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FE84F7-CAD3-4B36-9F3E-507C93F80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661248"/>
                <a:ext cx="4291688" cy="276999"/>
              </a:xfrm>
              <a:prstGeom prst="rect">
                <a:avLst/>
              </a:prstGeom>
              <a:blipFill>
                <a:blip r:embed="rId4"/>
                <a:stretch>
                  <a:fillRect l="-1847" t="-28889" r="-284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C7CEB0-75F1-4682-BDA6-2CD88E4195A5}"/>
                  </a:ext>
                </a:extLst>
              </p:cNvPr>
              <p:cNvSpPr txBox="1"/>
              <p:nvPr/>
            </p:nvSpPr>
            <p:spPr>
              <a:xfrm>
                <a:off x="323528" y="6026804"/>
                <a:ext cx="5795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“[1,2] is not pit”,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proved by model checking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C7CEB0-75F1-4682-BDA6-2CD88E41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026804"/>
                <a:ext cx="5795113" cy="276999"/>
              </a:xfrm>
              <a:prstGeom prst="rect">
                <a:avLst/>
              </a:prstGeom>
              <a:blipFill>
                <a:blip r:embed="rId5"/>
                <a:stretch>
                  <a:fillRect l="-1052" t="-28889" r="-1682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EE3736-7354-4F5A-BB74-6628C8D7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61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F522186C-C8E8-494B-ADC8-1F41E808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26" b="23894"/>
          <a:stretch/>
        </p:blipFill>
        <p:spPr>
          <a:xfrm>
            <a:off x="-756592" y="980728"/>
            <a:ext cx="10081120" cy="43204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1E44255-D450-4E03-994D-1366A6627F93}"/>
                  </a:ext>
                </a:extLst>
              </p:cNvPr>
              <p:cNvSpPr txBox="1"/>
              <p:nvPr/>
            </p:nvSpPr>
            <p:spPr>
              <a:xfrm>
                <a:off x="323528" y="5525506"/>
                <a:ext cx="4291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Wumpus-world rules + observations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1E44255-D450-4E03-994D-1366A662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25506"/>
                <a:ext cx="4291688" cy="276999"/>
              </a:xfrm>
              <a:prstGeom prst="rect">
                <a:avLst/>
              </a:prstGeom>
              <a:blipFill>
                <a:blip r:embed="rId4"/>
                <a:stretch>
                  <a:fillRect l="-1847" t="-28261" r="-284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B7829A-31F3-43FF-9954-91FCD11D1D70}"/>
                  </a:ext>
                </a:extLst>
              </p:cNvPr>
              <p:cNvSpPr txBox="1"/>
              <p:nvPr/>
            </p:nvSpPr>
            <p:spPr>
              <a:xfrm>
                <a:off x="323528" y="6026804"/>
                <a:ext cx="29972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“[2,2] is not pit”,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B7829A-31F3-43FF-9954-91FCD11D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026804"/>
                <a:ext cx="2997295" cy="276999"/>
              </a:xfrm>
              <a:prstGeom prst="rect">
                <a:avLst/>
              </a:prstGeom>
              <a:blipFill>
                <a:blip r:embed="rId5"/>
                <a:stretch>
                  <a:fillRect l="-2033" t="-28889" r="-81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62336B-DCAC-49ED-8472-79959C8B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7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613D9-7F06-46BB-A89D-26DED92E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406900"/>
            <a:ext cx="8388423" cy="1362075"/>
          </a:xfrm>
        </p:spPr>
        <p:txBody>
          <a:bodyPr/>
          <a:lstStyle/>
          <a:p>
            <a:r>
              <a:rPr lang="en-US" altLang="zh-CN" sz="2800" dirty="0">
                <a:latin typeface="+mn-lt"/>
              </a:rPr>
              <a:t>Propositional logic: syntax and semantics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3C2472-49A3-4E2D-B244-CD473CF6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6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26414" y="260648"/>
            <a:ext cx="8229600" cy="1139825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Propositional logic </a:t>
            </a:r>
            <a:r>
              <a:rPr lang="en-US" altLang="zh-CN" sz="3200" dirty="0"/>
              <a:t>(</a:t>
            </a:r>
            <a:r>
              <a:rPr lang="zh-CN" altLang="en-US" sz="3200" dirty="0"/>
              <a:t>命题逻辑</a:t>
            </a:r>
            <a:r>
              <a:rPr lang="en-US" altLang="zh-CN" sz="3200" dirty="0"/>
              <a:t>): </a:t>
            </a:r>
            <a:r>
              <a:rPr lang="en-US" altLang="zh-CN" sz="3200" dirty="0">
                <a:latin typeface="+mn-lt"/>
              </a:rPr>
              <a:t>Syntax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9015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Proposition: </a:t>
            </a:r>
            <a:r>
              <a:rPr lang="en-US" altLang="zh-CN" sz="2200" b="0" dirty="0">
                <a:ea typeface="黑体" pitchFamily="49" charset="-122"/>
              </a:rPr>
              <a:t>a declarative sentence that is either true or false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b="0" dirty="0">
                <a:ea typeface="黑体" pitchFamily="49" charset="-122"/>
              </a:rPr>
              <a:t>Propositional logic usually does not consider time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b="0" dirty="0">
                <a:ea typeface="黑体" pitchFamily="49" charset="-122"/>
              </a:rPr>
              <a:t>If the truth of a proposition varies over time, we call it </a:t>
            </a: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fluent</a:t>
            </a:r>
            <a:r>
              <a:rPr lang="en-US" altLang="zh-CN" sz="2200" b="0" dirty="0">
                <a:ea typeface="黑体" pitchFamily="49" charset="-122"/>
              </a:rPr>
              <a:t> (“today is Monday”)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200" b="0" dirty="0">
              <a:ea typeface="黑体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Atomic propositions (</a:t>
            </a:r>
            <a:r>
              <a:rPr lang="zh-CN" altLang="en-US" sz="2200" dirty="0">
                <a:solidFill>
                  <a:srgbClr val="0000FF"/>
                </a:solidFill>
                <a:ea typeface="黑体" pitchFamily="49" charset="-122"/>
              </a:rPr>
              <a:t>原子命题</a:t>
            </a: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) </a:t>
            </a:r>
            <a:r>
              <a:rPr lang="en-US" altLang="zh-CN" sz="2200" b="0" dirty="0">
                <a:ea typeface="黑体" pitchFamily="49" charset="-122"/>
              </a:rPr>
              <a:t>are minimal propositions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Literals (</a:t>
            </a:r>
            <a:r>
              <a:rPr lang="zh-CN" altLang="en-US" sz="2200" dirty="0">
                <a:solidFill>
                  <a:srgbClr val="0000FF"/>
                </a:solidFill>
                <a:ea typeface="黑体" pitchFamily="49" charset="-122"/>
              </a:rPr>
              <a:t>文字</a:t>
            </a: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) </a:t>
            </a:r>
            <a:r>
              <a:rPr lang="en-US" altLang="zh-CN" sz="2200" b="0" dirty="0">
                <a:ea typeface="黑体" pitchFamily="49" charset="-122"/>
              </a:rPr>
              <a:t>are atomic propositions or their negations</a:t>
            </a:r>
          </a:p>
          <a:p>
            <a:pPr lvl="1">
              <a:spcBef>
                <a:spcPts val="1200"/>
              </a:spcBef>
            </a:pPr>
            <a:endParaRPr lang="en-US" altLang="zh-CN" sz="2000" b="0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4680D0-C521-48DD-9BF2-E49ED485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n-lt"/>
                <a:ea typeface="黑体" pitchFamily="49" charset="-122"/>
              </a:rPr>
              <a:t>Propositional logic (</a:t>
            </a:r>
            <a:r>
              <a:rPr lang="zh-CN" altLang="en-US" sz="3200" dirty="0">
                <a:latin typeface="+mn-lt"/>
                <a:ea typeface="黑体" pitchFamily="49" charset="-122"/>
              </a:rPr>
              <a:t>命题逻辑</a:t>
            </a:r>
            <a:r>
              <a:rPr lang="en-US" altLang="zh-CN" sz="3200" dirty="0">
                <a:latin typeface="+mn-lt"/>
                <a:ea typeface="黑体" pitchFamily="49" charset="-122"/>
              </a:rPr>
              <a:t>): Syntax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9015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Defined in Backus-Naur form (BNF)</a:t>
            </a:r>
          </a:p>
          <a:p>
            <a:pPr lvl="1">
              <a:spcBef>
                <a:spcPts val="1200"/>
              </a:spcBef>
            </a:pPr>
            <a:endParaRPr lang="en-US" altLang="zh-CN" sz="2400" b="0" dirty="0">
              <a:latin typeface="Arial" pitchFamily="34" charset="0"/>
              <a:ea typeface="黑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4AEB86-5F79-46D7-9562-BF165EAC5438}"/>
                  </a:ext>
                </a:extLst>
              </p:cNvPr>
              <p:cNvSpPr txBox="1"/>
              <p:nvPr/>
            </p:nvSpPr>
            <p:spPr>
              <a:xfrm>
                <a:off x="1331640" y="2492896"/>
                <a:ext cx="770485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⟶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𝐴𝑡𝑜𝑚𝑖𝑐𝑆𝑒𝑛𝑡𝑒𝑛𝑐𝑒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𝐶𝑜𝑚𝑝𝑙𝑒𝑥𝑆𝑒𝑛𝑡𝑒𝑛𝑐𝑒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𝐴𝑡𝑜𝑚𝑖𝑐𝑆𝑒𝑛𝑡𝑒𝑛𝑐𝑒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𝑇𝑟𝑢𝑒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𝐹𝑎𝑙𝑠𝑒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                                            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𝐶𝑜𝑚𝑝𝑙𝑒𝑥𝑆𝑒𝑛𝑡𝑒𝑛𝑐𝑒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⟶  (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Sentence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𝑆𝑒𝑛𝑡𝑒𝑛𝑐𝑒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𝑂𝑃𝐸𝑅𝐴𝑇𝑂𝑅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𝑃𝑅𝐸𝐶𝐸𝐷𝐸𝑁𝐶𝐸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:  ¬, ∧,∨,⟹,⟺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4AEB86-5F79-46D7-9562-BF165EAC5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92896"/>
                <a:ext cx="7704856" cy="2585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F85E67-729D-4476-922D-05073EB8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4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教材</a:t>
            </a:r>
          </a:p>
        </p:txBody>
      </p:sp>
      <p:pic>
        <p:nvPicPr>
          <p:cNvPr id="6" name="droppedImage.png">
            <a:extLst>
              <a:ext uri="{FF2B5EF4-FFF2-40B4-BE49-F238E27FC236}">
                <a16:creationId xmlns:a16="http://schemas.microsoft.com/office/drawing/2014/main" id="{C90FA376-8155-4CE9-AE11-F8CFBF68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2" y="2699024"/>
            <a:ext cx="1990726" cy="2519034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7" name="droppedImage.png">
            <a:extLst>
              <a:ext uri="{FF2B5EF4-FFF2-40B4-BE49-F238E27FC236}">
                <a16:creationId xmlns:a16="http://schemas.microsoft.com/office/drawing/2014/main" id="{7D1CA603-CBFF-42F1-8C35-89408F443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383" y="2699024"/>
            <a:ext cx="1771706" cy="2505076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8" name="Shape 49">
            <a:extLst>
              <a:ext uri="{FF2B5EF4-FFF2-40B4-BE49-F238E27FC236}">
                <a16:creationId xmlns:a16="http://schemas.microsoft.com/office/drawing/2014/main" id="{F6ABD38E-E468-44D4-A4E4-BDD881A9B6D4}"/>
              </a:ext>
            </a:extLst>
          </p:cNvPr>
          <p:cNvSpPr/>
          <p:nvPr/>
        </p:nvSpPr>
        <p:spPr>
          <a:xfrm>
            <a:off x="1002432" y="5484757"/>
            <a:ext cx="2073068" cy="68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>
            <a:spAutoFit/>
          </a:bodyPr>
          <a:lstStyle/>
          <a:p>
            <a:pPr defTabSz="761970" hangingPunct="1">
              <a:buClrTx/>
            </a:pPr>
            <a:r>
              <a:rPr sz="1350" u="sng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http://aima.cs.berkeley.edu</a:t>
            </a:r>
            <a:r>
              <a:rPr sz="1350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/</a:t>
            </a: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r>
              <a:rPr lang="zh-CN" altLang="en-US" sz="135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中英文版本对照阅读</a:t>
            </a:r>
            <a:endParaRPr sz="1350" kern="1200" dirty="0">
              <a:solidFill>
                <a:prstClr val="black"/>
              </a:solidFill>
              <a:uFillTx/>
              <a:latin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205A94-23C7-48D4-9A9C-86DDD80D9634}"/>
              </a:ext>
            </a:extLst>
          </p:cNvPr>
          <p:cNvSpPr txBox="1"/>
          <p:nvPr/>
        </p:nvSpPr>
        <p:spPr>
          <a:xfrm>
            <a:off x="547314" y="2104010"/>
            <a:ext cx="20717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hangingPunct="1">
              <a:buClrTx/>
            </a:pPr>
            <a:r>
              <a:rPr lang="en-US" altLang="zh-CN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Materials on Knowledge</a:t>
            </a:r>
            <a:endParaRPr lang="zh-CN" altLang="en-US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89742B-4A84-4E38-A3B8-71AE71DC95E0}"/>
              </a:ext>
            </a:extLst>
          </p:cNvPr>
          <p:cNvSpPr/>
          <p:nvPr/>
        </p:nvSpPr>
        <p:spPr>
          <a:xfrm>
            <a:off x="4831538" y="3573016"/>
            <a:ext cx="42287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课程第二部分：</a:t>
            </a: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台湾大学 于天立教授 “人工智慧”课程</a:t>
            </a: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链接: http://pan.baidu.com/s/1miec9jM 密码: 4fd4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B9CF63-8183-4B63-AE9E-376D2F787EF2}"/>
              </a:ext>
            </a:extLst>
          </p:cNvPr>
          <p:cNvSpPr/>
          <p:nvPr/>
        </p:nvSpPr>
        <p:spPr>
          <a:xfrm>
            <a:off x="3501797" y="1415695"/>
            <a:ext cx="368026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61970" hangingPunct="1">
              <a:buClrTx/>
            </a:pPr>
            <a:r>
              <a:rPr lang="zh-CN" altLang="en-US" sz="1500" kern="1200" dirty="0">
                <a:solidFill>
                  <a:srgbClr val="FF0000"/>
                </a:solidFill>
                <a:uFillTx/>
                <a:latin typeface="Calibri"/>
                <a:ea typeface="宋体" panose="02010600030101010101" pitchFamily="2" charset="-122"/>
              </a:rPr>
              <a:t>http://www.ai-fundamental.com/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98BC5E-E131-48B0-8A7C-70028C14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67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n-lt"/>
              </a:rPr>
              <a:t>Propositional logic </a:t>
            </a:r>
            <a:r>
              <a:rPr lang="en-US" altLang="zh-CN" sz="3200" dirty="0"/>
              <a:t>(</a:t>
            </a:r>
            <a:r>
              <a:rPr lang="zh-CN" altLang="en-US" sz="3200" dirty="0"/>
              <a:t>命题逻辑</a:t>
            </a:r>
            <a:r>
              <a:rPr lang="en-US" altLang="zh-CN" sz="3200" dirty="0"/>
              <a:t>): </a:t>
            </a:r>
            <a:r>
              <a:rPr lang="en-US" altLang="zh-CN" sz="3200" dirty="0">
                <a:latin typeface="+mn-lt"/>
              </a:rPr>
              <a:t>Syntax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</p:spPr>
            <p:txBody>
              <a:bodyPr/>
              <a:lstStyle/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Propositional logic is the simplest logic—illustrates basic ideas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The proposition symbols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 err="1">
                    <a:latin typeface="Arial" pitchFamily="34" charset="0"/>
                    <a:ea typeface="黑体" pitchFamily="49" charset="-122"/>
                  </a:rPr>
                  <a:t>etc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:r>
                  <a:rPr lang="en-US" altLang="zh-CN" sz="2000" b="0" i="1" dirty="0">
                    <a:latin typeface="Arial" pitchFamily="34" charset="0"/>
                    <a:ea typeface="黑体" pitchFamily="49" charset="-122"/>
                  </a:rPr>
                  <a:t>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sentence,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sentence(negation)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(conjunction)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(disjunction)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(implication)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(biconditional)</a:t>
                </a:r>
              </a:p>
              <a:p>
                <a:pPr marL="0" indent="0">
                  <a:buNone/>
                </a:pPr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  <a:blipFill>
                <a:blip r:embed="rId3"/>
                <a:stretch>
                  <a:fillRect t="-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68E635-FDB8-4E6A-948A-EDC04ED7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876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Propositional logic: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Each model specifies true/false for each proposition symbol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E.g.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1,2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𝑓𝑎𝑙𝑠𝑒</m:t>
                        </m:r>
                      </m:den>
                    </m:f>
                  </m:oMath>
                </a14:m>
                <a:r>
                  <a:rPr lang="en-US" altLang="zh-CN" sz="2800" b="0" dirty="0">
                    <a:solidFill>
                      <a:srgbClr val="FF00FF"/>
                    </a:solidFill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2</m:t>
                            </m:r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,2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𝑡𝑟𝑢𝑒</m:t>
                        </m:r>
                      </m:den>
                    </m:f>
                    <m:f>
                      <m:fPr>
                        <m:ctrlPr>
                          <a:rPr lang="en-US" altLang="zh-CN" sz="2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3</m:t>
                            </m:r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𝑓𝑎𝑙𝑠𝑒</m:t>
                        </m:r>
                      </m:den>
                    </m:f>
                  </m:oMath>
                </a14:m>
                <a:endParaRPr lang="en-US" altLang="zh-CN" sz="28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(With these symbols,8 possible models, can be enumerated automatically.)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Rules for evaluating truth with respect to a model m: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1" dirty="0">
                    <a:ea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18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S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false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dirty="0">
                    <a:solidFill>
                      <a:srgbClr val="FF00FF"/>
                    </a:solidFill>
                    <a:ea typeface="黑体" pitchFamily="49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and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dirty="0">
                    <a:ea typeface="黑体" pitchFamily="49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or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false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 or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  i.e., is false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and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false</a:t>
                </a:r>
                <a:endParaRPr lang="en-US" altLang="zh-CN" sz="1800" i="1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Simple recursive process evaluates an arbitrary sentence, e.g.,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𝑓𝑎𝑙𝑠𝑒</m:t>
                        </m:r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altLang="zh-CN" sz="18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1800" i="1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763" b="-15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5688F0-388C-4AB0-B17D-548C6D7E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07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Truth tables for connectives </a:t>
            </a:r>
            <a:br>
              <a:rPr lang="en-US" altLang="zh-CN" sz="4000" dirty="0">
                <a:latin typeface="Times New Roman" pitchFamily="18" charset="0"/>
                <a:ea typeface="黑体" pitchFamily="49" charset="-122"/>
              </a:rPr>
            </a:b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（真值表）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60DF50C4-C635-4C75-A60C-D2F1814134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288" y="2132856"/>
              <a:ext cx="8520512" cy="19408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216">
                      <a:extLst>
                        <a:ext uri="{9D8B030D-6E8A-4147-A177-3AD203B41FA5}">
                          <a16:colId xmlns:a16="http://schemas.microsoft.com/office/drawing/2014/main" val="176895095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489495438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190637278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419722850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77236581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08470057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36904656"/>
                        </a:ext>
                      </a:extLst>
                    </a:gridCol>
                  </a:tblGrid>
                  <a:tr h="457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P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Q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⟹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⟺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03277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434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271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09587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30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60DF50C4-C635-4C75-A60C-D2F1814134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288" y="2132856"/>
              <a:ext cx="8520512" cy="19408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216">
                      <a:extLst>
                        <a:ext uri="{9D8B030D-6E8A-4147-A177-3AD203B41FA5}">
                          <a16:colId xmlns:a16="http://schemas.microsoft.com/office/drawing/2014/main" val="176895095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489495438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190637278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419722850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77236581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08470057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36904656"/>
                        </a:ext>
                      </a:extLst>
                    </a:gridCol>
                  </a:tblGrid>
                  <a:tr h="457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P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Q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6667" r="-401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6667" r="-301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6667" r="-201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513" t="-6667" r="-10201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9500" t="-6667" r="-1500" b="-34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3277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434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271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09587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3023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05372E-A25B-411F-B9E6-62DBDA86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73E7AD8-40EB-48F4-A083-B3C7B871691D}"/>
                  </a:ext>
                </a:extLst>
              </p:cNvPr>
              <p:cNvSpPr txBox="1"/>
              <p:nvPr/>
            </p:nvSpPr>
            <p:spPr>
              <a:xfrm>
                <a:off x="2051720" y="4604665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∧,∨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vs.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zh-CN" altLang="en-US" dirty="0"/>
                  <a:t>区别和联系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73E7AD8-40EB-48F4-A083-B3C7B8716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604665"/>
                <a:ext cx="4572000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2A39C9-266F-4AF7-A202-F754DEBF93AF}"/>
                  </a:ext>
                </a:extLst>
              </p:cNvPr>
              <p:cNvSpPr txBox="1"/>
              <p:nvPr/>
            </p:nvSpPr>
            <p:spPr>
              <a:xfrm>
                <a:off x="2065952" y="5274620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altLang="zh-CN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2A39C9-266F-4AF7-A202-F754DEBF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952" y="5274620"/>
                <a:ext cx="4572000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38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Logical equivalence </a:t>
            </a:r>
            <a:br>
              <a:rPr lang="en-US" altLang="zh-CN" sz="4000" dirty="0">
                <a:latin typeface="+mn-lt"/>
              </a:rPr>
            </a:br>
            <a:r>
              <a:rPr lang="en-US" altLang="zh-CN" sz="1400" dirty="0">
                <a:latin typeface="+mn-lt"/>
              </a:rPr>
              <a:t>(</a:t>
            </a:r>
            <a:r>
              <a:rPr lang="zh-CN" altLang="en-US" sz="1400" dirty="0">
                <a:latin typeface="+mn-lt"/>
              </a:rPr>
              <a:t>语义）</a:t>
            </a:r>
            <a:endParaRPr lang="en-US" altLang="zh-CN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40768"/>
                <a:ext cx="8229601" cy="4790157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Two sentences are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logically equivalent </a:t>
                </a:r>
                <a:r>
                  <a:rPr lang="en-US" altLang="zh-CN" sz="20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true in same models: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≡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𝛽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𝛽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40768"/>
                <a:ext cx="8229601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droppedImage.pdf">
            <a:extLst>
              <a:ext uri="{FF2B5EF4-FFF2-40B4-BE49-F238E27FC236}">
                <a16:creationId xmlns:a16="http://schemas.microsoft.com/office/drawing/2014/main" id="{E222F46D-B876-4FD2-AD39-70ED05F24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26" r="1358"/>
          <a:stretch/>
        </p:blipFill>
        <p:spPr>
          <a:xfrm>
            <a:off x="201310" y="2137058"/>
            <a:ext cx="8497584" cy="43351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F7C9D2-40A0-4A1E-9EF4-E9F062DF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1011A2-3478-4C0B-AABC-4C8AF660C3C6}"/>
              </a:ext>
            </a:extLst>
          </p:cNvPr>
          <p:cNvSpPr txBox="1"/>
          <p:nvPr/>
        </p:nvSpPr>
        <p:spPr>
          <a:xfrm>
            <a:off x="6660232" y="6428939"/>
            <a:ext cx="118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2425329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3"/>
          </p:nvPr>
        </p:nvSpPr>
        <p:spPr>
          <a:xfrm>
            <a:off x="285750" y="26289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命题逻辑中的知识库</a:t>
            </a:r>
            <a:r>
              <a:rPr lang="en-US" altLang="zh-CN" i="1" dirty="0"/>
              <a:t>KB</a:t>
            </a:r>
            <a:endParaRPr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61FC628-C64D-4FDD-A351-730B014A7EEF}"/>
                  </a:ext>
                </a:extLst>
              </p:cNvPr>
              <p:cNvSpPr txBox="1"/>
              <p:nvPr/>
            </p:nvSpPr>
            <p:spPr>
              <a:xfrm>
                <a:off x="285750" y="1479924"/>
                <a:ext cx="8561070" cy="1588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20" rIns="45720" bIns="45720" numCol="1" spcCol="38100" rtlCol="0" anchor="ctr">
                <a:spAutoFit/>
              </a:bodyPr>
              <a:lstStyle/>
              <a:p>
                <a:pPr marL="411480" indent="-411480">
                  <a:buFont typeface="Arial" panose="020B0604020202020204" pitchFamily="34" charset="0"/>
                  <a:buChar char="•"/>
                </a:pPr>
                <a:r>
                  <a:rPr lang="en-US" altLang="zh-CN" sz="1620" i="1" dirty="0">
                    <a:solidFill>
                      <a:srgbClr val="0070C0"/>
                    </a:solidFill>
                  </a:rPr>
                  <a:t>KB</a:t>
                </a:r>
                <a:r>
                  <a:rPr lang="en-US" altLang="zh-CN" sz="1620" dirty="0"/>
                  <a:t>: </a:t>
                </a:r>
                <a:r>
                  <a:rPr lang="zh-CN" altLang="en-US" sz="1620" dirty="0"/>
                  <a:t>满足命题逻辑语法的</a:t>
                </a:r>
                <a:r>
                  <a:rPr lang="en-US" altLang="zh-CN" sz="1620" dirty="0"/>
                  <a:t>sentence</a:t>
                </a:r>
                <a:r>
                  <a:rPr lang="zh-CN" altLang="en-US" sz="1620" dirty="0"/>
                  <a:t>的集合</a:t>
                </a:r>
                <a:endParaRPr lang="en-US" altLang="zh-CN" sz="1620" dirty="0"/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假设：这组</a:t>
                </a:r>
                <a:r>
                  <a:rPr lang="en-US" altLang="zh-CN" sz="1620" dirty="0"/>
                  <a:t>sentence</a:t>
                </a:r>
                <a:r>
                  <a:rPr lang="zh-CN" altLang="en-US" sz="1620" dirty="0"/>
                  <a:t>中，一共有</a:t>
                </a:r>
                <a:r>
                  <a:rPr lang="en-US" altLang="zh-CN" sz="1620" i="1" dirty="0"/>
                  <a:t>n</a:t>
                </a:r>
                <a:r>
                  <a:rPr lang="zh-CN" altLang="en-US" sz="1620" dirty="0"/>
                  <a:t>个原子命题</a:t>
                </a:r>
                <a:endParaRPr lang="en-US" altLang="zh-CN" sz="1620" dirty="0"/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真值指派（</a:t>
                </a:r>
                <a:r>
                  <a:rPr lang="en-US" altLang="zh-CN" sz="1620" dirty="0"/>
                  <a:t>truth assignment</a:t>
                </a:r>
                <a:r>
                  <a:rPr lang="zh-CN" altLang="en-US" sz="1620" dirty="0"/>
                  <a:t>）：对每个原子名字赋值</a:t>
                </a:r>
                <a:endParaRPr lang="en-US" altLang="zh-CN" sz="1620" dirty="0"/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一共有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2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2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2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1620" dirty="0"/>
                  <a:t>种真值指派，其中：使得</a:t>
                </a:r>
                <a:r>
                  <a:rPr lang="en-US" altLang="zh-CN" sz="1620" i="1" dirty="0"/>
                  <a:t>KB</a:t>
                </a:r>
                <a:r>
                  <a:rPr lang="zh-CN" altLang="en-US" sz="1620" dirty="0"/>
                  <a:t>中的每个</a:t>
                </a:r>
                <a:r>
                  <a:rPr lang="en-US" altLang="zh-CN" sz="1620" dirty="0"/>
                  <a:t>sentence</a:t>
                </a:r>
                <a:r>
                  <a:rPr lang="zh-CN" altLang="en-US" sz="1620" dirty="0"/>
                  <a:t>都为真的真值指派，就是</a:t>
                </a:r>
                <a:r>
                  <a:rPr lang="en-US" altLang="zh-CN" sz="1620" i="1" dirty="0"/>
                  <a:t>KB</a:t>
                </a:r>
                <a:r>
                  <a:rPr lang="zh-CN" altLang="en-US" sz="1620" dirty="0"/>
                  <a:t>的</a:t>
                </a:r>
                <a:r>
                  <a:rPr lang="en-US" altLang="zh-CN" sz="1620" dirty="0"/>
                  <a:t>model</a:t>
                </a:r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在此基础上，在命题逻辑中，我们可以明确的定义</a:t>
                </a:r>
                <a:endParaRPr lang="en-US" altLang="zh-CN" sz="162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61FC628-C64D-4FDD-A351-730B014A7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1479924"/>
                <a:ext cx="8561070" cy="1588127"/>
              </a:xfrm>
              <a:prstGeom prst="rect">
                <a:avLst/>
              </a:prstGeom>
              <a:blipFill>
                <a:blip r:embed="rId2"/>
                <a:stretch>
                  <a:fillRect l="-855" t="-769" b="-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A8FAD84-7E81-4B66-9BC4-96EDAC8D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103" y="3555763"/>
            <a:ext cx="1205294" cy="4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05797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Inference by enumeration </a:t>
            </a: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07CD3EA4-06B7-4A28-B654-D7AEC681F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2" b="8101"/>
          <a:stretch/>
        </p:blipFill>
        <p:spPr>
          <a:xfrm>
            <a:off x="331160" y="1417638"/>
            <a:ext cx="8481680" cy="483384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61594A-8B2E-4E8F-9F48-2FC1128A2C7D}"/>
                  </a:ext>
                </a:extLst>
              </p:cNvPr>
              <p:cNvSpPr txBox="1"/>
              <p:nvPr/>
            </p:nvSpPr>
            <p:spPr>
              <a:xfrm>
                <a:off x="7236296" y="458583"/>
                <a:ext cx="1786130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080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3FF"/>
                  </a:buClr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是否成立</a:t>
                </a:r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61594A-8B2E-4E8F-9F48-2FC1128A2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58583"/>
                <a:ext cx="1786130" cy="379591"/>
              </a:xfrm>
              <a:prstGeom prst="rect">
                <a:avLst/>
              </a:prstGeom>
              <a:blipFill>
                <a:blip r:embed="rId4"/>
                <a:stretch>
                  <a:fillRect l="-1706" t="-6452" r="-5119" b="-241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A7F613-2FCB-4B0C-B88A-7947DADB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0D0EED-BEB6-466F-9AA6-011762323819}"/>
                  </a:ext>
                </a:extLst>
              </p:cNvPr>
              <p:cNvSpPr txBox="1"/>
              <p:nvPr/>
            </p:nvSpPr>
            <p:spPr>
              <a:xfrm>
                <a:off x="331160" y="1056148"/>
                <a:ext cx="79852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Depth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−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first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enumeration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of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all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models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is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sound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and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complete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0D0EED-BEB6-466F-9AA6-011762323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60" y="1056148"/>
                <a:ext cx="7985256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1681A1-0360-466D-A130-8DDA2D9A6ECD}"/>
                  </a:ext>
                </a:extLst>
              </p:cNvPr>
              <p:cNvSpPr txBox="1"/>
              <p:nvPr/>
            </p:nvSpPr>
            <p:spPr>
              <a:xfrm>
                <a:off x="280187" y="6291493"/>
                <a:ext cx="61744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symbols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problem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co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NP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complete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1681A1-0360-466D-A130-8DDA2D9A6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7" y="6291493"/>
                <a:ext cx="617443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080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world sentences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358033-5BC4-4E04-916D-8C5DD28D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zh-CN" sz="2000" b="0" dirty="0"/>
                  <a:t>be true if there is a pit in 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[</a:t>
                </a:r>
                <a:r>
                  <a:rPr lang="en-US" altLang="zh-CN" sz="2000" b="0" dirty="0" err="1">
                    <a:solidFill>
                      <a:srgbClr val="FF00FF"/>
                    </a:solidFill>
                  </a:rPr>
                  <a:t>i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, j].</a:t>
                </a:r>
              </a:p>
              <a:p>
                <a:r>
                  <a:rPr lang="en-US" altLang="zh-CN" sz="20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zh-CN" sz="2000" b="0" dirty="0"/>
                  <a:t>be true if there is a breeze in 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[</a:t>
                </a:r>
                <a:r>
                  <a:rPr lang="en-US" altLang="zh-CN" sz="2000" b="0" dirty="0" err="1">
                    <a:solidFill>
                      <a:srgbClr val="FF00FF"/>
                    </a:solidFill>
                  </a:rPr>
                  <a:t>i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, j].</a:t>
                </a:r>
              </a:p>
              <a:p>
                <a:pPr marL="0" indent="0">
                  <a:buNone/>
                </a:pPr>
                <a:r>
                  <a:rPr lang="en-US" altLang="zh-CN" sz="2000" b="0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b="0" dirty="0">
                    <a:solidFill>
                      <a:srgbClr val="FF00FF"/>
                    </a:solidFill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b="0" dirty="0">
                    <a:solidFill>
                      <a:srgbClr val="FF00FF"/>
                    </a:solidFill>
                    <a:ea typeface="Cambria Math" panose="020405030504060302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en-US" altLang="zh-CN" sz="2000" b="0" dirty="0"/>
              </a:p>
              <a:p>
                <a:r>
                  <a:rPr lang="en-US" altLang="zh-CN" sz="2000" b="0" dirty="0"/>
                  <a:t>“Pits cause breezes in adjacent squares”</a:t>
                </a:r>
              </a:p>
              <a:p>
                <a:pPr marL="0" indent="0">
                  <a:buNone/>
                </a:pPr>
                <a:r>
                  <a:rPr lang="en-US" altLang="zh-CN" sz="2000" b="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i="1" dirty="0">
                  <a:solidFill>
                    <a:srgbClr val="FF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⟺(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FF00FF"/>
                  </a:solidFill>
                </a:endParaRPr>
              </a:p>
              <a:p>
                <a:r>
                  <a:rPr lang="en-US" altLang="zh-CN" sz="2000" b="0" dirty="0"/>
                  <a:t>“A square is breezy </a:t>
                </a:r>
                <a:r>
                  <a:rPr lang="en-US" altLang="zh-CN" sz="2000" b="0" dirty="0">
                    <a:solidFill>
                      <a:srgbClr val="FF0000"/>
                    </a:solidFill>
                  </a:rPr>
                  <a:t>if and only if </a:t>
                </a:r>
                <a:r>
                  <a:rPr lang="en-US" altLang="zh-CN" sz="2000" b="0" dirty="0"/>
                  <a:t>there is an adjacent pit”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358033-5BC4-4E04-916D-8C5DD28D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1ECDCA-5D64-405D-9DCA-AF258CFA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86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Truth tables for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106306" y="5441523"/>
                <a:ext cx="8229601" cy="1045741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Enumerate rows(different assignments to symbols),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if KB is true in row, check that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too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06" y="5441523"/>
                <a:ext cx="8229601" cy="1045741"/>
              </a:xfrm>
              <a:blipFill>
                <a:blip r:embed="rId3"/>
                <a:stretch>
                  <a:fillRect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57B20314-88DB-4B97-B0B6-2640EAA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4" b="17388"/>
          <a:stretch/>
        </p:blipFill>
        <p:spPr>
          <a:xfrm>
            <a:off x="70992" y="1614626"/>
            <a:ext cx="9073008" cy="38305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63C03B1-EE42-47CA-8E73-009D34D3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32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Entailment</a:t>
            </a:r>
            <a:r>
              <a:rPr lang="zh-CN" altLang="en-US" sz="4000" dirty="0">
                <a:latin typeface="+mn-lt"/>
              </a:rPr>
              <a:t>与</a:t>
            </a:r>
            <a:r>
              <a:rPr lang="en-US" altLang="zh-CN" sz="4000" dirty="0">
                <a:latin typeface="+mn-lt"/>
              </a:rPr>
              <a:t>implication</a:t>
            </a:r>
            <a:r>
              <a:rPr lang="zh-CN" altLang="en-US" sz="4000" dirty="0">
                <a:latin typeface="+mn-lt"/>
              </a:rPr>
              <a:t>的区别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199" y="1340768"/>
            <a:ext cx="8229601" cy="479015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Entailment: </a:t>
            </a:r>
            <a:r>
              <a:rPr lang="zh-CN" altLang="en-US" sz="2800" b="0" dirty="0">
                <a:latin typeface="Arial" pitchFamily="34" charset="0"/>
                <a:ea typeface="黑体" pitchFamily="49" charset="-122"/>
              </a:rPr>
              <a:t>逻辑上的概念，刻画两组</a:t>
            </a: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sentence</a:t>
            </a:r>
            <a:r>
              <a:rPr lang="zh-CN" altLang="en-US" sz="2800" b="0" dirty="0">
                <a:latin typeface="Arial" pitchFamily="34" charset="0"/>
                <a:ea typeface="黑体" pitchFamily="49" charset="-122"/>
              </a:rPr>
              <a:t>之间的关系</a:t>
            </a:r>
          </a:p>
          <a:p>
            <a:pPr>
              <a:spcBef>
                <a:spcPts val="600"/>
              </a:spcBef>
            </a:pPr>
            <a:endParaRPr lang="zh-CN" altLang="en-US" sz="2800" b="0" dirty="0">
              <a:latin typeface="Arial" pitchFamily="34" charset="0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Implication: proposition</a:t>
            </a:r>
            <a:r>
              <a:rPr lang="zh-CN" altLang="en-US" sz="2800" b="0" dirty="0">
                <a:latin typeface="Arial" pitchFamily="34" charset="0"/>
                <a:ea typeface="黑体" pitchFamily="49" charset="-122"/>
              </a:rPr>
              <a:t>之间的一种运算子，使用真值表刻画其语义</a:t>
            </a:r>
          </a:p>
          <a:p>
            <a:pPr>
              <a:spcBef>
                <a:spcPts val="600"/>
              </a:spcBef>
            </a:pPr>
            <a:endParaRPr lang="en-US" altLang="zh-CN" sz="2000" b="0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86AD88-28C0-4E68-9D42-A645D3F5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24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Validity and satisfiability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</p:spPr>
            <p:txBody>
              <a:bodyPr/>
              <a:lstStyle/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 is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valid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if it is true in all models,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e.g.,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𝑇𝑟𝑢𝑒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,   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(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)⟹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Validity is connected to inference via the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Deduction Theorem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𝐾𝐵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r>
                          <a:rPr lang="zh-CN" altLang="en-US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valid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 is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satisfiable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if it is true in </a:t>
                </a:r>
                <a:r>
                  <a:rPr lang="en-US" altLang="zh-CN" sz="20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some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model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e.g.,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 is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unsatisfiable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it is true in </a:t>
                </a:r>
                <a:r>
                  <a:rPr lang="en-US" altLang="zh-CN" sz="20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no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models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e.g.,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Satisfiability is connected to inference via the following: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𝐾𝐵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⋀¬</m:t>
                        </m:r>
                        <m:r>
                          <a:rPr lang="zh-CN" altLang="en-US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unsatisfiable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i.e., prove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by </a:t>
                </a:r>
                <a:r>
                  <a:rPr lang="en-US" altLang="zh-CN" sz="2000" b="0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" pitchFamily="34" charset="0"/>
                    <a:ea typeface="黑体" pitchFamily="49" charset="-122"/>
                  </a:rPr>
                  <a:t>reductio ad absurdum</a:t>
                </a: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  <a:blipFill>
                <a:blip r:embed="rId3"/>
                <a:stretch>
                  <a:fillRect t="-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D8B1DB-BF61-42E9-AFE0-A6D37EA5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0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数理逻辑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62165"/>
          </a:xfrm>
        </p:spPr>
        <p:txBody>
          <a:bodyPr/>
          <a:lstStyle/>
          <a:p>
            <a:r>
              <a:rPr lang="en-US" altLang="zh-CN" sz="32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dirty="0"/>
              <a:t>计算机科学的数理逻辑</a:t>
            </a:r>
            <a:r>
              <a:rPr lang="en-US" altLang="zh-CN" sz="32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</a:t>
            </a:r>
          </a:p>
          <a:p>
            <a:pPr marL="0" indent="0">
              <a:buNone/>
            </a:pPr>
            <a:r>
              <a:rPr lang="zh-CN" altLang="en-US" dirty="0"/>
              <a:t>         陆钟万著</a:t>
            </a:r>
            <a:endParaRPr lang="en-US" altLang="zh-CN" dirty="0"/>
          </a:p>
          <a:p>
            <a:endParaRPr lang="en-US" altLang="zh-CN" sz="32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r>
              <a:rPr lang="zh-CN" altLang="en-US" dirty="0"/>
              <a:t>授课视频：</a:t>
            </a:r>
            <a:endParaRPr lang="en-US" altLang="zh-CN" sz="32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pPr marL="0" indent="0">
              <a:buNone/>
            </a:pPr>
            <a:r>
              <a:rPr lang="en-US" altLang="zh-CN" dirty="0"/>
              <a:t>  http://www.1ketang.com/course/2025.html</a:t>
            </a:r>
            <a:endParaRPr lang="en-US" altLang="zh-CN" sz="32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pPr lvl="1"/>
            <a:endParaRPr lang="en-US" altLang="zh-CN" b="0" dirty="0">
              <a:latin typeface="+mj-ea"/>
              <a:ea typeface="+mj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05B4EA-2C92-4BCC-B5E0-838610FB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48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1B518-77A3-4566-9AB2-92E6071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在命题逻辑中运用语义蕴含</a:t>
            </a:r>
            <a:br>
              <a:rPr lang="en-US" altLang="zh-CN" dirty="0"/>
            </a:br>
            <a:r>
              <a:rPr lang="zh-CN" altLang="en-US" sz="2800" dirty="0">
                <a:solidFill>
                  <a:srgbClr val="0070C0"/>
                </a:solidFill>
              </a:rPr>
              <a:t>奇怪小岛上的逻辑问题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EA3917-F947-4A9A-94AF-46BB59E9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550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DA3A365-5C18-4950-896A-C24D11B1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：奇怪小岛上的逻辑问题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26B39-9883-44C0-B322-CBC1A7D1D632}"/>
              </a:ext>
            </a:extLst>
          </p:cNvPr>
          <p:cNvSpPr txBox="1"/>
          <p:nvPr/>
        </p:nvSpPr>
        <p:spPr>
          <a:xfrm>
            <a:off x="611188" y="1268413"/>
            <a:ext cx="7921625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Edgar Abercrombie was an anthropologist who was particularly interested in the logic and sociology of lying and truth-telling. One day he decided to visit the Island of Knights and Knaves</a:t>
            </a:r>
            <a:r>
              <a:rPr lang="zh-CN" altLang="en-US" sz="2000" dirty="0">
                <a:latin typeface="+mn-lt"/>
              </a:rPr>
              <a:t>，</a:t>
            </a:r>
            <a:r>
              <a:rPr lang="en-US" altLang="zh-CN" sz="2000" dirty="0">
                <a:latin typeface="+mn-lt"/>
              </a:rPr>
              <a:t>in which those called knights always tell the truth and knaves always lie. Furthermore, each inhabitant is either a knight or a knave.</a:t>
            </a:r>
            <a:endParaRPr lang="zh-CN" altLang="en-US" sz="2000" dirty="0"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D20C6B-3FF7-42E0-A150-67A743AC0AC3}"/>
              </a:ext>
            </a:extLst>
          </p:cNvPr>
          <p:cNvSpPr txBox="1"/>
          <p:nvPr/>
        </p:nvSpPr>
        <p:spPr>
          <a:xfrm>
            <a:off x="863600" y="3068638"/>
            <a:ext cx="741680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推理问题</a:t>
            </a:r>
            <a:r>
              <a:rPr lang="en-US" altLang="zh-CN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：</a:t>
            </a:r>
            <a:endParaRPr lang="en-US" altLang="zh-CN" sz="2400" dirty="0">
              <a:solidFill>
                <a:srgbClr val="C0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On the day of his arrival, Abercrombie came across three inhabitants, whom we will call A, B and C. 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000" dirty="0">
                <a:latin typeface="+mn-lt"/>
              </a:rPr>
              <a:t>He asked A: “Are you a knight or a knave?” A answered, but so indistinctly that Abercrombie could not understand what he said. He then asked B: “What did he say?” B replied: “He said that he is a knave.” At this point, C piped up and said: “Don’t believe that; it’s a lie!”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Was C a knight or a knave?</a:t>
            </a:r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53E2D5-2756-46F6-9008-371DFC5DF668}"/>
              </a:ext>
            </a:extLst>
          </p:cNvPr>
          <p:cNvSpPr txBox="1"/>
          <p:nvPr/>
        </p:nvSpPr>
        <p:spPr>
          <a:xfrm>
            <a:off x="3347864" y="6369164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例子来自南京大学陈道蓄教授讲授的</a:t>
            </a:r>
            <a:r>
              <a:rPr lang="en-US" altLang="zh-CN" sz="1400" dirty="0"/>
              <a:t>《</a:t>
            </a:r>
            <a:r>
              <a:rPr lang="zh-CN" altLang="en-US" sz="1400" dirty="0"/>
              <a:t>计算机问题求解</a:t>
            </a:r>
            <a:r>
              <a:rPr lang="en-US" altLang="zh-CN" sz="1400" dirty="0"/>
              <a:t>》</a:t>
            </a:r>
            <a:r>
              <a:rPr lang="zh-CN" altLang="en-US" sz="1400" dirty="0"/>
              <a:t>课程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F7C3A820-79B2-4761-88A3-0498F25C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93688"/>
            <a:ext cx="8229600" cy="1139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：一个很可能的思考过程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D4DAC5-110A-4798-BCD3-05EEB42F5C37}"/>
              </a:ext>
            </a:extLst>
          </p:cNvPr>
          <p:cNvSpPr txBox="1"/>
          <p:nvPr/>
        </p:nvSpPr>
        <p:spPr>
          <a:xfrm>
            <a:off x="1017588" y="1412875"/>
            <a:ext cx="7273925" cy="4292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63538" indent="-363538" eaLnBrk="1" hangingPunct="1">
              <a:buFontTx/>
              <a:buAutoNum type="arabicPeriod"/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或者是骑士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只说真话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，或者是无赖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只说假话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，二者必居其一。</a:t>
            </a:r>
            <a:endParaRPr lang="en-US" altLang="zh-CN" sz="16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363538"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2.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假如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是骑士，他不可能说自己是无赖，因为那不是事实。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63538" indent="-363538"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3.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假如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是无赖，也同样不可能说自己是无赖，因为那是真话。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4.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所以，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说的话不可能是“我是无赖”。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+mj-ea"/>
              </a:rPr>
              <a:t>5.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因此，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B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说的不是事实，他必然是无赖。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6.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因此，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C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说的是事实。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+mj-ea"/>
              </a:rPr>
              <a:t>7.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结论：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ea typeface="楷体" panose="02010609060101010101" pitchFamily="49" charset="-122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是骑士。</a:t>
            </a:r>
            <a:endParaRPr lang="en-US" altLang="zh-CN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/>
          </a:p>
        </p:txBody>
      </p:sp>
      <p:grpSp>
        <p:nvGrpSpPr>
          <p:cNvPr id="7172" name="组合 8">
            <a:extLst>
              <a:ext uri="{FF2B5EF4-FFF2-40B4-BE49-F238E27FC236}">
                <a16:creationId xmlns:a16="http://schemas.microsoft.com/office/drawing/2014/main" id="{B5942CD7-69F9-4A3D-9537-BADCBB31114F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4149725"/>
            <a:ext cx="6022975" cy="1776413"/>
            <a:chOff x="2267744" y="4149080"/>
            <a:chExt cx="6023012" cy="1776393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7B0AE049-839F-45DA-87EF-A921ADD0658D}"/>
                </a:ext>
              </a:extLst>
            </p:cNvPr>
            <p:cNvCxnSpPr/>
            <p:nvPr/>
          </p:nvCxnSpPr>
          <p:spPr>
            <a:xfrm>
              <a:off x="2267744" y="4149080"/>
              <a:ext cx="40322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D09E33A-6F10-4201-A0C4-C8828628379E}"/>
                </a:ext>
              </a:extLst>
            </p:cNvPr>
            <p:cNvCxnSpPr/>
            <p:nvPr/>
          </p:nvCxnSpPr>
          <p:spPr>
            <a:xfrm>
              <a:off x="4499783" y="4149080"/>
              <a:ext cx="1008068" cy="86359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A1FD9A5-4D4D-422C-A37B-728BA8ADA90E}"/>
                </a:ext>
              </a:extLst>
            </p:cNvPr>
            <p:cNvSpPr txBox="1"/>
            <p:nvPr/>
          </p:nvSpPr>
          <p:spPr>
            <a:xfrm>
              <a:off x="5507851" y="4725337"/>
              <a:ext cx="2782905" cy="12001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rgbClr val="008000"/>
                  </a:solidFill>
                  <a:latin typeface="+mn-lt"/>
                </a:rPr>
                <a:t>A</a:t>
              </a:r>
              <a:r>
                <a:rPr lang="zh-CN" altLang="en-US" dirty="0">
                  <a:solidFill>
                    <a:srgbClr val="008000"/>
                  </a:solidFill>
                </a:rPr>
                <a:t>可以是任何人，所以实际上到这里我们就知道这个岛上不会有任何人说自己是无赖。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FD4F44-4A32-4CC8-9822-C47CE8D837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1492250"/>
            <a:ext cx="960438" cy="2640013"/>
            <a:chOff x="107504" y="1492946"/>
            <a:chExt cx="960643" cy="2638598"/>
          </a:xfrm>
        </p:grpSpPr>
        <p:sp>
          <p:nvSpPr>
            <p:cNvPr id="2" name="左大括号 1">
              <a:extLst>
                <a:ext uri="{FF2B5EF4-FFF2-40B4-BE49-F238E27FC236}">
                  <a16:creationId xmlns:a16="http://schemas.microsoft.com/office/drawing/2014/main" id="{FEDCD1BC-E052-47AD-A824-ABF3AC8F1785}"/>
                </a:ext>
              </a:extLst>
            </p:cNvPr>
            <p:cNvSpPr/>
            <p:nvPr/>
          </p:nvSpPr>
          <p:spPr>
            <a:xfrm>
              <a:off x="755342" y="2508401"/>
              <a:ext cx="215946" cy="71875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176" name="文本框 3">
              <a:extLst>
                <a:ext uri="{FF2B5EF4-FFF2-40B4-BE49-F238E27FC236}">
                  <a16:creationId xmlns:a16="http://schemas.microsoft.com/office/drawing/2014/main" id="{0A973067-06F8-4A0A-9E30-CEE552D9E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504" y="2708920"/>
              <a:ext cx="6480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穷举</a:t>
              </a:r>
            </a:p>
          </p:txBody>
        </p:sp>
        <p:sp>
          <p:nvSpPr>
            <p:cNvPr id="7177" name="文本框 9">
              <a:extLst>
                <a:ext uri="{FF2B5EF4-FFF2-40B4-BE49-F238E27FC236}">
                  <a16:creationId xmlns:a16="http://schemas.microsoft.com/office/drawing/2014/main" id="{33BF2F02-C49F-42DF-9F87-83577689E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075" y="3792990"/>
              <a:ext cx="6480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反证</a:t>
              </a:r>
            </a:p>
          </p:txBody>
        </p:sp>
        <p:sp>
          <p:nvSpPr>
            <p:cNvPr id="7178" name="文本框 10">
              <a:extLst>
                <a:ext uri="{FF2B5EF4-FFF2-40B4-BE49-F238E27FC236}">
                  <a16:creationId xmlns:a16="http://schemas.microsoft.com/office/drawing/2014/main" id="{E9184955-6D7E-421F-89CD-874D30616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96" y="1492946"/>
              <a:ext cx="6480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CE72F5-BD5D-4043-8DF1-59B59764F212}"/>
              </a:ext>
            </a:extLst>
          </p:cNvPr>
          <p:cNvSpPr txBox="1"/>
          <p:nvPr/>
        </p:nvSpPr>
        <p:spPr>
          <a:xfrm>
            <a:off x="755650" y="5805488"/>
            <a:ext cx="532923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006600"/>
                </a:solidFill>
                <a:latin typeface="+mj-ea"/>
                <a:ea typeface="+mj-ea"/>
              </a:rPr>
              <a:t>这个问题太简单，</a:t>
            </a:r>
            <a:r>
              <a:rPr lang="en-US" altLang="zh-CN" sz="1600" dirty="0">
                <a:solidFill>
                  <a:srgbClr val="006600"/>
                </a:solidFill>
                <a:latin typeface="+mn-lt"/>
                <a:ea typeface="+mj-ea"/>
              </a:rPr>
              <a:t>C</a:t>
            </a:r>
            <a:r>
              <a:rPr lang="zh-CN" altLang="en-US" sz="1600" dirty="0">
                <a:solidFill>
                  <a:srgbClr val="006600"/>
                </a:solidFill>
                <a:latin typeface="+mj-ea"/>
                <a:ea typeface="+mj-ea"/>
              </a:rPr>
              <a:t>没说话就可以判定</a:t>
            </a:r>
            <a:r>
              <a:rPr lang="en-US" altLang="zh-CN" sz="1600" dirty="0">
                <a:solidFill>
                  <a:srgbClr val="006600"/>
                </a:solidFill>
                <a:latin typeface="+mn-lt"/>
                <a:ea typeface="+mj-ea"/>
              </a:rPr>
              <a:t>B</a:t>
            </a:r>
            <a:r>
              <a:rPr lang="zh-CN" altLang="en-US" sz="1600" dirty="0">
                <a:solidFill>
                  <a:srgbClr val="006600"/>
                </a:solidFill>
                <a:latin typeface="+mj-ea"/>
                <a:ea typeface="+mj-ea"/>
              </a:rPr>
              <a:t>是</a:t>
            </a:r>
            <a:r>
              <a:rPr lang="en-US" altLang="zh-CN" sz="1600" dirty="0">
                <a:solidFill>
                  <a:srgbClr val="006600"/>
                </a:solidFill>
                <a:latin typeface="+mn-lt"/>
                <a:ea typeface="+mj-ea"/>
              </a:rPr>
              <a:t>knave</a:t>
            </a:r>
            <a:r>
              <a:rPr lang="zh-CN" altLang="en-US" sz="1600" dirty="0">
                <a:solidFill>
                  <a:srgbClr val="006600"/>
                </a:solidFill>
                <a:latin typeface="+mn-lt"/>
                <a:ea typeface="+mj-ea"/>
              </a:rPr>
              <a:t>。</a:t>
            </a:r>
            <a:endParaRPr lang="zh-CN" altLang="en-US" sz="1600" dirty="0">
              <a:solidFill>
                <a:srgbClr val="0066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F7C3A820-79B2-4761-88A3-0498F25C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93688"/>
            <a:ext cx="8229600" cy="1139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：把思考过程机械化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4">
                <a:extLst>
                  <a:ext uri="{FF2B5EF4-FFF2-40B4-BE49-F238E27FC236}">
                    <a16:creationId xmlns:a16="http://schemas.microsoft.com/office/drawing/2014/main" id="{B1FB8827-4D14-4FC6-AAE9-17916667D2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340768"/>
                <a:ext cx="8229600" cy="479015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083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59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1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1383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5955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0527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5099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2200" kern="0" dirty="0">
                    <a:solidFill>
                      <a:srgbClr val="0000FF"/>
                    </a:solidFill>
                    <a:ea typeface="黑体" pitchFamily="49" charset="-122"/>
                  </a:rPr>
                  <a:t>知识表示</a:t>
                </a:r>
                <a:endParaRPr lang="en-US" altLang="zh-CN" sz="2200" kern="0" dirty="0">
                  <a:solidFill>
                    <a:srgbClr val="0000FF"/>
                  </a:solidFill>
                  <a:ea typeface="黑体" pitchFamily="49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个人是骑士：</a:t>
                </a:r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个人是无赖：</a:t>
                </a:r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8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18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8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个人说了一句话</a:t>
                </a:r>
                <a:r>
                  <a:rPr lang="en-US" altLang="zh-CN" sz="18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18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altLang="zh-CN" sz="1800" b="0" i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P</m:t>
                    </m:r>
                  </m:oMath>
                </a14:m>
                <a:endParaRPr lang="en-US" altLang="zh-CN" sz="2000" b="0" i="1" kern="0" dirty="0">
                  <a:solidFill>
                    <a:srgbClr val="000000"/>
                  </a:solidFill>
                  <a:latin typeface="Arial" pitchFamily="34" charset="0"/>
                  <a:ea typeface="黑体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2200" kern="0" dirty="0">
                    <a:solidFill>
                      <a:srgbClr val="0000FF"/>
                    </a:solidFill>
                    <a:ea typeface="黑体" pitchFamily="49" charset="-122"/>
                  </a:rPr>
                  <a:t>当前的知识库</a:t>
                </a:r>
                <a:endParaRPr lang="en-US" altLang="zh-CN" sz="2200" kern="0" dirty="0">
                  <a:solidFill>
                    <a:srgbClr val="0000FF"/>
                  </a:solidFill>
                  <a:ea typeface="黑体" pitchFamily="49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说：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说的话是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是无赖：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⟺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b="0" i="1" kern="0" dirty="0">
                  <a:solidFill>
                    <a:srgbClr val="000000"/>
                  </a:solidFill>
                  <a:latin typeface="Arial" pitchFamily="34" charset="0"/>
                  <a:ea typeface="黑体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说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在撒谎：</a:t>
                </a:r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内容占位符 4">
                <a:extLst>
                  <a:ext uri="{FF2B5EF4-FFF2-40B4-BE49-F238E27FC236}">
                    <a16:creationId xmlns:a16="http://schemas.microsoft.com/office/drawing/2014/main" id="{B1FB8827-4D14-4FC6-AAE9-17916667D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40768"/>
                <a:ext cx="8229600" cy="4790157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32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F7C3A820-79B2-4761-88A3-0498F25C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93688"/>
            <a:ext cx="8229600" cy="1139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：把思考过程机械化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38BF96F4-605C-49BC-982B-28215D3F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932249"/>
                  </p:ext>
                </p:extLst>
              </p:nvPr>
            </p:nvGraphicFramePr>
            <p:xfrm>
              <a:off x="1043608" y="1397000"/>
              <a:ext cx="6696745" cy="360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259">
                      <a:extLst>
                        <a:ext uri="{9D8B030D-6E8A-4147-A177-3AD203B41FA5}">
                          <a16:colId xmlns:a16="http://schemas.microsoft.com/office/drawing/2014/main" val="781354915"/>
                        </a:ext>
                      </a:extLst>
                    </a:gridCol>
                    <a:gridCol w="733259">
                      <a:extLst>
                        <a:ext uri="{9D8B030D-6E8A-4147-A177-3AD203B41FA5}">
                          <a16:colId xmlns:a16="http://schemas.microsoft.com/office/drawing/2014/main" val="3003883029"/>
                        </a:ext>
                      </a:extLst>
                    </a:gridCol>
                    <a:gridCol w="659932">
                      <a:extLst>
                        <a:ext uri="{9D8B030D-6E8A-4147-A177-3AD203B41FA5}">
                          <a16:colId xmlns:a16="http://schemas.microsoft.com/office/drawing/2014/main" val="3751857354"/>
                        </a:ext>
                      </a:extLst>
                    </a:gridCol>
                    <a:gridCol w="2842102">
                      <a:extLst>
                        <a:ext uri="{9D8B030D-6E8A-4147-A177-3AD203B41FA5}">
                          <a16:colId xmlns:a16="http://schemas.microsoft.com/office/drawing/2014/main" val="965640321"/>
                        </a:ext>
                      </a:extLst>
                    </a:gridCol>
                    <a:gridCol w="1728193">
                      <a:extLst>
                        <a:ext uri="{9D8B030D-6E8A-4147-A177-3AD203B41FA5}">
                          <a16:colId xmlns:a16="http://schemas.microsoft.com/office/drawing/2014/main" val="1078060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⟺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⟺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¬</m:t>
                                  </m:r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altLang="zh-CN" sz="2000" b="0" i="1" kern="0" dirty="0">
                            <a:solidFill>
                              <a:srgbClr val="000000"/>
                            </a:solidFill>
                            <a:latin typeface="Arial" pitchFamily="34" charset="0"/>
                            <a:ea typeface="黑体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⟺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¬</m:t>
                                  </m:r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83352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603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4439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396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4625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232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2207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717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15969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38BF96F4-605C-49BC-982B-28215D3F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932249"/>
                  </p:ext>
                </p:extLst>
              </p:nvPr>
            </p:nvGraphicFramePr>
            <p:xfrm>
              <a:off x="1043608" y="1397000"/>
              <a:ext cx="6696745" cy="360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259">
                      <a:extLst>
                        <a:ext uri="{9D8B030D-6E8A-4147-A177-3AD203B41FA5}">
                          <a16:colId xmlns:a16="http://schemas.microsoft.com/office/drawing/2014/main" val="781354915"/>
                        </a:ext>
                      </a:extLst>
                    </a:gridCol>
                    <a:gridCol w="733259">
                      <a:extLst>
                        <a:ext uri="{9D8B030D-6E8A-4147-A177-3AD203B41FA5}">
                          <a16:colId xmlns:a16="http://schemas.microsoft.com/office/drawing/2014/main" val="3003883029"/>
                        </a:ext>
                      </a:extLst>
                    </a:gridCol>
                    <a:gridCol w="659932">
                      <a:extLst>
                        <a:ext uri="{9D8B030D-6E8A-4147-A177-3AD203B41FA5}">
                          <a16:colId xmlns:a16="http://schemas.microsoft.com/office/drawing/2014/main" val="3751857354"/>
                        </a:ext>
                      </a:extLst>
                    </a:gridCol>
                    <a:gridCol w="2842102">
                      <a:extLst>
                        <a:ext uri="{9D8B030D-6E8A-4147-A177-3AD203B41FA5}">
                          <a16:colId xmlns:a16="http://schemas.microsoft.com/office/drawing/2014/main" val="965640321"/>
                        </a:ext>
                      </a:extLst>
                    </a:gridCol>
                    <a:gridCol w="1728193">
                      <a:extLst>
                        <a:ext uri="{9D8B030D-6E8A-4147-A177-3AD203B41FA5}">
                          <a16:colId xmlns:a16="http://schemas.microsoft.com/office/drawing/2014/main" val="107806094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33" t="-952" r="-819167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52" r="-712397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4074" t="-952" r="-698148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107" t="-952" r="-61803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87324" t="-952" r="-1408" b="-4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83352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603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4439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396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4625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232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2207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717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15969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3EB65A1-96CE-4162-992D-64C8C4638059}"/>
                  </a:ext>
                </a:extLst>
              </p:cNvPr>
              <p:cNvSpPr txBox="1"/>
              <p:nvPr/>
            </p:nvSpPr>
            <p:spPr>
              <a:xfrm>
                <a:off x="1619672" y="5733256"/>
                <a:ext cx="3979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根据蕴含的定义，我们有：</a:t>
                </a:r>
                <a:r>
                  <a:rPr lang="en-US" altLang="zh-CN" b="0" dirty="0">
                    <a:solidFill>
                      <a:srgbClr val="FF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3EB65A1-96CE-4162-992D-64C8C4638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733256"/>
                <a:ext cx="3979807" cy="369332"/>
              </a:xfrm>
              <a:prstGeom prst="rect">
                <a:avLst/>
              </a:prstGeom>
              <a:blipFill>
                <a:blip r:embed="rId4"/>
                <a:stretch>
                  <a:fillRect l="-137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853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DA3A365-5C18-4950-896A-C24D11B1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：奇怪小岛上的逻辑问题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26B39-9883-44C0-B322-CBC1A7D1D632}"/>
              </a:ext>
            </a:extLst>
          </p:cNvPr>
          <p:cNvSpPr txBox="1"/>
          <p:nvPr/>
        </p:nvSpPr>
        <p:spPr>
          <a:xfrm>
            <a:off x="611188" y="1268413"/>
            <a:ext cx="7921625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Edgar Abercrombie was an anthropologist who was particularly interested in the logic and sociology of lying and truth-telling. One day he decided to visit the Island of Knights and Knaves</a:t>
            </a:r>
            <a:r>
              <a:rPr lang="zh-CN" altLang="en-US" sz="2000" dirty="0">
                <a:latin typeface="+mn-lt"/>
              </a:rPr>
              <a:t>，</a:t>
            </a:r>
            <a:r>
              <a:rPr lang="en-US" altLang="zh-CN" sz="2000" dirty="0">
                <a:latin typeface="+mn-lt"/>
              </a:rPr>
              <a:t>in which those called knights always tell the truth and knaves always lie. Furthermore, each inhabitant is either a knight or a knave.</a:t>
            </a:r>
            <a:endParaRPr lang="zh-CN" altLang="en-US" sz="2000" dirty="0">
              <a:latin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53E2D5-2756-46F6-9008-371DFC5DF668}"/>
              </a:ext>
            </a:extLst>
          </p:cNvPr>
          <p:cNvSpPr txBox="1"/>
          <p:nvPr/>
        </p:nvSpPr>
        <p:spPr>
          <a:xfrm>
            <a:off x="3347864" y="6369164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例子来自南京大学陈道蓄教授讲授的</a:t>
            </a:r>
            <a:r>
              <a:rPr lang="en-US" altLang="zh-CN" sz="1400" dirty="0"/>
              <a:t>《</a:t>
            </a:r>
            <a:r>
              <a:rPr lang="zh-CN" altLang="en-US" sz="1400" dirty="0"/>
              <a:t>计算机问题求解</a:t>
            </a:r>
            <a:r>
              <a:rPr lang="en-US" altLang="zh-CN" sz="1400" dirty="0"/>
              <a:t>》</a:t>
            </a:r>
            <a:r>
              <a:rPr lang="zh-CN" altLang="en-US" sz="1400" dirty="0"/>
              <a:t>课程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DEA0FD-D123-4105-B1BD-E459EC607D60}"/>
              </a:ext>
            </a:extLst>
          </p:cNvPr>
          <p:cNvSpPr txBox="1"/>
          <p:nvPr/>
        </p:nvSpPr>
        <p:spPr>
          <a:xfrm>
            <a:off x="827088" y="3268960"/>
            <a:ext cx="7870825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推理问题</a:t>
            </a:r>
            <a:r>
              <a:rPr lang="en-US" altLang="zh-CN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000" dirty="0">
                <a:latin typeface="+mn-lt"/>
              </a:rPr>
              <a:t>Next, Abercrombie met just two inhabitants, A and B. A made the following statement: “Both of us are knaves.” 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What is A and what is B?</a:t>
            </a:r>
            <a:endParaRPr lang="zh-CN" altLang="en-US" sz="24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6894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DA3A365-5C18-4950-896A-C24D11B1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3</a:t>
            </a:r>
            <a:r>
              <a:rPr lang="zh-CN" altLang="en-US" dirty="0"/>
              <a:t>：奇怪小岛上的逻辑问题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26B39-9883-44C0-B322-CBC1A7D1D632}"/>
              </a:ext>
            </a:extLst>
          </p:cNvPr>
          <p:cNvSpPr txBox="1"/>
          <p:nvPr/>
        </p:nvSpPr>
        <p:spPr>
          <a:xfrm>
            <a:off x="611188" y="1220986"/>
            <a:ext cx="7921625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Edgar Abercrombie was an anthropologist who was particularly interested in the logic and sociology of lying and truth-telling. One day he decided to visit the Island of Knights and Knaves</a:t>
            </a:r>
            <a:r>
              <a:rPr lang="zh-CN" altLang="en-US" sz="2000" dirty="0">
                <a:latin typeface="+mn-lt"/>
              </a:rPr>
              <a:t>，</a:t>
            </a:r>
            <a:r>
              <a:rPr lang="en-US" altLang="zh-CN" sz="2000" dirty="0">
                <a:latin typeface="+mn-lt"/>
              </a:rPr>
              <a:t>in which those called knights always tell the truth and knaves always lie. Furthermore, each inhabitant is either a knight or a knave.</a:t>
            </a:r>
            <a:endParaRPr lang="zh-CN" altLang="en-US" sz="2000" dirty="0">
              <a:latin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53E2D5-2756-46F6-9008-371DFC5DF668}"/>
              </a:ext>
            </a:extLst>
          </p:cNvPr>
          <p:cNvSpPr txBox="1"/>
          <p:nvPr/>
        </p:nvSpPr>
        <p:spPr>
          <a:xfrm>
            <a:off x="3347864" y="6369164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例子来自南京大学陈道蓄教授讲授的</a:t>
            </a:r>
            <a:r>
              <a:rPr lang="en-US" altLang="zh-CN" sz="1400" dirty="0"/>
              <a:t>《</a:t>
            </a:r>
            <a:r>
              <a:rPr lang="zh-CN" altLang="en-US" sz="1400" dirty="0"/>
              <a:t>计算机问题求解</a:t>
            </a:r>
            <a:r>
              <a:rPr lang="en-US" altLang="zh-CN" sz="1400" dirty="0"/>
              <a:t>》</a:t>
            </a:r>
            <a:r>
              <a:rPr lang="zh-CN" altLang="en-US" sz="1400" dirty="0"/>
              <a:t>课程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11CAB5-614D-49E5-9E02-601B75769500}"/>
              </a:ext>
            </a:extLst>
          </p:cNvPr>
          <p:cNvSpPr txBox="1"/>
          <p:nvPr/>
        </p:nvSpPr>
        <p:spPr>
          <a:xfrm>
            <a:off x="693738" y="3025403"/>
            <a:ext cx="7777162" cy="29238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推理问题</a:t>
            </a:r>
            <a:r>
              <a:rPr lang="en-US" altLang="zh-CN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3</a:t>
            </a:r>
          </a:p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According to another version of the story, Abercrombie didn’t ask A whether he was a knight or a knave (because he would have known in advance what answer he would get), but instead asked A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</a:rPr>
              <a:t>how many of the three were knaves</a:t>
            </a:r>
            <a:r>
              <a:rPr lang="en-US" altLang="zh-CN" sz="2000" dirty="0">
                <a:latin typeface="+mn-lt"/>
              </a:rPr>
              <a:t>. Again A answered indistinctly, so Abercrombie asked B what A had said. B then said that A had said that exactly two of them were knaves. Then, as before, C claimed that B was lying.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Is it now possible to determine whether C is a knight or a knave?</a:t>
            </a:r>
            <a:endParaRPr lang="zh-CN" altLang="en-US" sz="20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82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DA3A365-5C18-4950-896A-C24D11B1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pPr eaLnBrk="1" hangingPunct="1"/>
            <a:r>
              <a:rPr lang="zh-CN" altLang="en-US" dirty="0"/>
              <a:t>思考题：怎么用机械化的方法解决问题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1ABEBD18-B93F-4A7F-A108-F675601C4C68}"/>
              </a:ext>
            </a:extLst>
          </p:cNvPr>
          <p:cNvSpPr txBox="1">
            <a:spLocks/>
          </p:cNvSpPr>
          <p:nvPr/>
        </p:nvSpPr>
        <p:spPr>
          <a:xfrm>
            <a:off x="457200" y="1772816"/>
            <a:ext cx="8229600" cy="479015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0000FF"/>
                </a:solidFill>
                <a:ea typeface="黑体" pitchFamily="49" charset="-122"/>
              </a:rPr>
              <a:t>步骤一：如何进行知识表示</a:t>
            </a:r>
            <a:endParaRPr lang="en-US" altLang="zh-CN" sz="2200" kern="0" dirty="0">
              <a:solidFill>
                <a:srgbClr val="0000FF"/>
              </a:solidFill>
              <a:ea typeface="黑体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0000FF"/>
                </a:solidFill>
                <a:ea typeface="黑体" pitchFamily="49" charset="-122"/>
              </a:rPr>
              <a:t>步骤二：根据蕴含的定义得出结论</a:t>
            </a:r>
            <a:endParaRPr lang="en-US" altLang="zh-CN" sz="2200" kern="0" dirty="0">
              <a:solidFill>
                <a:srgbClr val="0000FF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218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56258-A5F4-4BC6-9191-5FB9F05D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形式推演 </a:t>
            </a:r>
            <a:r>
              <a:rPr lang="en-US" altLang="zh-CN" dirty="0"/>
              <a:t>Deduction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7E3ABE-29CF-49BE-8F80-6FFABF22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5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 </a:t>
            </a:r>
            <a:r>
              <a:rPr lang="en-US" altLang="zh-CN" dirty="0"/>
              <a:t>Deduction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48" y="1230154"/>
            <a:ext cx="6326505" cy="4397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》49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20744318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什么是“逻辑”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1C929B-A0E7-4703-9242-9EE7B103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6" name="矩形 1">
            <a:extLst>
              <a:ext uri="{FF2B5EF4-FFF2-40B4-BE49-F238E27FC236}">
                <a16:creationId xmlns:a16="http://schemas.microsoft.com/office/drawing/2014/main" id="{E40A3580-7B73-4007-899D-BC2068EB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112" y="989635"/>
            <a:ext cx="5922088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600"/>
              </a:spcBef>
              <a:buFontTx/>
              <a:buNone/>
            </a:pPr>
            <a:r>
              <a:rPr lang="en-US" altLang="zh-CN" sz="2200" dirty="0">
                <a:cs typeface="Times New Roman" panose="02020603050405020304" pitchFamily="18" charset="0"/>
              </a:rPr>
              <a:t>One important purpose of mathematical logic is to make precise the notion of a </a:t>
            </a:r>
            <a:r>
              <a:rPr lang="en-US" altLang="zh-CN" sz="2200" b="1" i="1" dirty="0">
                <a:solidFill>
                  <a:srgbClr val="C00000"/>
                </a:solidFill>
                <a:cs typeface="Times New Roman" panose="02020603050405020304" pitchFamily="18" charset="0"/>
              </a:rPr>
              <a:t>proof</a:t>
            </a:r>
            <a:r>
              <a:rPr lang="en-US" altLang="zh-CN" sz="2200" dirty="0">
                <a:cs typeface="Times New Roman" panose="02020603050405020304" pitchFamily="18" charset="0"/>
              </a:rPr>
              <a:t>. </a:t>
            </a:r>
          </a:p>
          <a:p>
            <a:pPr algn="just">
              <a:spcBef>
                <a:spcPts val="600"/>
              </a:spcBef>
              <a:buFontTx/>
              <a:buNone/>
            </a:pPr>
            <a:r>
              <a:rPr lang="en-US" altLang="zh-CN" sz="2200" dirty="0">
                <a:cs typeface="Times New Roman" panose="02020603050405020304" pitchFamily="18" charset="0"/>
              </a:rPr>
              <a:t>Just what is meant by the word “proof”? One person suggested to me that a proof is simply an </a:t>
            </a:r>
            <a:r>
              <a:rPr lang="en-US" altLang="zh-CN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argument</a:t>
            </a:r>
            <a:r>
              <a:rPr lang="en-US" altLang="zh-CN" sz="2200" dirty="0">
                <a:cs typeface="Times New Roman" panose="02020603050405020304" pitchFamily="18" charset="0"/>
              </a:rPr>
              <a:t> that convinces somebody. Not bad, but the trouble is that different people are convinced by different arguments, so the concept of </a:t>
            </a:r>
            <a:r>
              <a:rPr lang="en-US" altLang="zh-CN" sz="2200" i="1" dirty="0">
                <a:cs typeface="Times New Roman" panose="02020603050405020304" pitchFamily="18" charset="0"/>
              </a:rPr>
              <a:t>proof </a:t>
            </a:r>
            <a:r>
              <a:rPr lang="en-US" altLang="zh-CN" sz="2200" dirty="0">
                <a:cs typeface="Times New Roman" panose="02020603050405020304" pitchFamily="18" charset="0"/>
              </a:rPr>
              <a:t>in that sense is quite subjective. </a:t>
            </a:r>
          </a:p>
          <a:p>
            <a:pPr algn="just">
              <a:spcBef>
                <a:spcPts val="600"/>
              </a:spcBef>
              <a:buFontTx/>
              <a:buNone/>
            </a:pPr>
            <a:r>
              <a:rPr lang="en-US" altLang="zh-CN" sz="2200" dirty="0">
                <a:cs typeface="Times New Roman" panose="02020603050405020304" pitchFamily="18" charset="0"/>
              </a:rPr>
              <a:t>Can’t one, then, find a more </a:t>
            </a:r>
            <a:r>
              <a:rPr lang="en-US" altLang="zh-CN" sz="2200" i="1" dirty="0">
                <a:cs typeface="Times New Roman" panose="02020603050405020304" pitchFamily="18" charset="0"/>
              </a:rPr>
              <a:t>objective </a:t>
            </a:r>
            <a:r>
              <a:rPr lang="en-US" altLang="zh-CN" sz="2200" dirty="0">
                <a:cs typeface="Times New Roman" panose="02020603050405020304" pitchFamily="18" charset="0"/>
              </a:rPr>
              <a:t>definition of the word “proof”? Well, so far no such definition has been found for the </a:t>
            </a:r>
            <a:r>
              <a:rPr lang="en-US" altLang="zh-CN" sz="2200" i="1" dirty="0">
                <a:cs typeface="Times New Roman" panose="02020603050405020304" pitchFamily="18" charset="0"/>
              </a:rPr>
              <a:t>general </a:t>
            </a:r>
            <a:r>
              <a:rPr lang="en-US" altLang="zh-CN" sz="2200" dirty="0">
                <a:cs typeface="Times New Roman" panose="02020603050405020304" pitchFamily="18" charset="0"/>
              </a:rPr>
              <a:t>notion of proof, but </a:t>
            </a:r>
            <a:r>
              <a:rPr lang="en-US" altLang="zh-CN" sz="2200" dirty="0">
                <a:solidFill>
                  <a:srgbClr val="00B0F0"/>
                </a:solidFill>
                <a:cs typeface="Times New Roman" panose="02020603050405020304" pitchFamily="18" charset="0"/>
              </a:rPr>
              <a:t>symbolic logic</a:t>
            </a:r>
            <a:r>
              <a:rPr lang="en-US" altLang="zh-CN" sz="2200" dirty="0">
                <a:cs typeface="Times New Roman" panose="02020603050405020304" pitchFamily="18" charset="0"/>
              </a:rPr>
              <a:t> has done an admirable job in making absolutely precise the notion of “proof” for given axiom systems! </a:t>
            </a:r>
          </a:p>
          <a:p>
            <a:pPr>
              <a:spcBef>
                <a:spcPts val="600"/>
              </a:spcBef>
              <a:buFontTx/>
              <a:buNone/>
            </a:pPr>
            <a:endParaRPr lang="zh-CN" altLang="en-US" sz="2200" dirty="0">
              <a:cs typeface="Times New Roman" panose="02020603050405020304" pitchFamily="18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8B18FC4B-3D93-4607-8A2A-D2E7BCA1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17638"/>
            <a:ext cx="2655888" cy="4137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3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F86DFC62-75C8-45AE-BE30-AE4ACE24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28" y="6058693"/>
            <a:ext cx="3024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- Raymond </a:t>
            </a:r>
            <a:r>
              <a:rPr lang="en-US" altLang="zh-CN" sz="1800" dirty="0" err="1">
                <a:latin typeface="Arial" panose="020B0604020202020204" pitchFamily="34" charset="0"/>
              </a:rPr>
              <a:t>Smullyan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条规则（某一种推演系统）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》49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08" y="968418"/>
            <a:ext cx="6129338" cy="25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7187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》49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76" y="1083350"/>
            <a:ext cx="4869180" cy="4466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BCA08C1-A6A6-49F2-9E08-A02897CCCE97}"/>
                  </a:ext>
                </a:extLst>
              </p:cNvPr>
              <p:cNvSpPr txBox="1"/>
              <p:nvPr/>
            </p:nvSpPr>
            <p:spPr>
              <a:xfrm>
                <a:off x="6821424" y="471022"/>
                <a:ext cx="1536192" cy="923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20" rIns="45720" bIns="45720" numCol="1" spcCol="38100" rtlCol="0" anchor="ctr">
                <a:spAutoFit/>
              </a:bodyPr>
              <a:lstStyle/>
              <a:p>
                <a:pPr defTabSz="457200" hangingPunct="0">
                  <a:buClr>
                    <a:srgbClr val="0433FF"/>
                  </a:buClr>
                </a:pPr>
                <a:r>
                  <a:rPr lang="zh-CN" altLang="en-US" dirty="0">
                    <a:solidFill>
                      <a:srgbClr val="FF0000"/>
                    </a:solidFill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符号提示：</a:t>
                </a:r>
                <a:endParaRPr lang="en-US" altLang="zh-CN" dirty="0">
                  <a:solidFill>
                    <a:srgbClr val="FF0000"/>
                  </a:solidFill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这里的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就是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前面定义的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BCA08C1-A6A6-49F2-9E08-A02897CCC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471022"/>
                <a:ext cx="1536192" cy="923330"/>
              </a:xfrm>
              <a:prstGeom prst="rect">
                <a:avLst/>
              </a:prstGeom>
              <a:blipFill>
                <a:blip r:embed="rId3"/>
                <a:stretch>
                  <a:fillRect l="-6349" t="-2632" r="-1984" b="-98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96856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》49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44" y="1525905"/>
            <a:ext cx="5014913" cy="380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F40688-D2E2-42F4-9C33-F2E51D12ECF6}"/>
                  </a:ext>
                </a:extLst>
              </p:cNvPr>
              <p:cNvSpPr txBox="1"/>
              <p:nvPr/>
            </p:nvSpPr>
            <p:spPr>
              <a:xfrm>
                <a:off x="6821424" y="471022"/>
                <a:ext cx="1536192" cy="923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20" rIns="45720" bIns="45720" numCol="1" spcCol="38100" rtlCol="0" anchor="ctr">
                <a:spAutoFit/>
              </a:bodyPr>
              <a:lstStyle/>
              <a:p>
                <a:pPr defTabSz="457200" hangingPunct="0">
                  <a:buClr>
                    <a:srgbClr val="0433FF"/>
                  </a:buClr>
                </a:pPr>
                <a:r>
                  <a:rPr lang="zh-CN" altLang="en-US" dirty="0">
                    <a:solidFill>
                      <a:srgbClr val="FF0000"/>
                    </a:solidFill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符号提示：</a:t>
                </a:r>
                <a:endParaRPr lang="en-US" altLang="zh-CN" dirty="0">
                  <a:solidFill>
                    <a:srgbClr val="FF0000"/>
                  </a:solidFill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这里的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就是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前面定义的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F40688-D2E2-42F4-9C33-F2E51D12E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471022"/>
                <a:ext cx="1536192" cy="923330"/>
              </a:xfrm>
              <a:prstGeom prst="rect">
                <a:avLst/>
              </a:prstGeom>
              <a:blipFill>
                <a:blip r:embed="rId3"/>
                <a:stretch>
                  <a:fillRect l="-6349" t="-2632" r="-3571" b="-98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599613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》53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04" y="1247713"/>
            <a:ext cx="6257925" cy="19202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52" y="3371102"/>
            <a:ext cx="6163628" cy="10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64155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85750" y="262890"/>
            <a:ext cx="8561070" cy="547842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》51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96" y="1375886"/>
            <a:ext cx="6232208" cy="41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445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45931" y="6380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逻辑推导 </a:t>
            </a:r>
            <a:r>
              <a:rPr lang="en-US" altLang="zh-CN" dirty="0"/>
              <a:t>vs. </a:t>
            </a:r>
            <a:r>
              <a:rPr lang="zh-CN" altLang="en-US" dirty="0"/>
              <a:t>形式推演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》55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84" y="1474885"/>
            <a:ext cx="6120765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99007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85750" y="262890"/>
            <a:ext cx="8561070" cy="547842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393031"/>
            <a:ext cx="5760720" cy="40719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6772" y="5574831"/>
            <a:ext cx="3256661" cy="480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25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Homework</a:t>
            </a:r>
            <a:r>
              <a:rPr lang="zh-CN" altLang="en-US" sz="25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：其余题目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》59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3993163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85750" y="262890"/>
            <a:ext cx="8561070" cy="547842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6772" y="5574831"/>
            <a:ext cx="3904274" cy="480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25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Homework</a:t>
            </a:r>
            <a:r>
              <a:rPr lang="zh-CN" altLang="en-US" sz="25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：证明这些性质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971" y="6460968"/>
            <a:ext cx="3062698" cy="31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ctr">
            <a:spAutoFit/>
          </a:bodyPr>
          <a:lstStyle/>
          <a:p>
            <a:pPr defTabSz="457200" hangingPunct="0">
              <a:buClr>
                <a:srgbClr val="0433FF"/>
              </a:buClr>
            </a:pP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面向计算机科学的数理逻辑</a:t>
            </a:r>
            <a:r>
              <a:rPr lang="en-US" altLang="zh-CN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》63</a:t>
            </a:r>
            <a:r>
              <a:rPr lang="zh-CN" altLang="en-US" sz="14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4" y="1502577"/>
            <a:ext cx="4954905" cy="283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4310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形式推演：常用的定理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62165"/>
          </a:xfrm>
        </p:spPr>
        <p:txBody>
          <a:bodyPr/>
          <a:lstStyle/>
          <a:p>
            <a:r>
              <a:rPr lang="zh-CN" altLang="en-US" sz="2800" b="0" dirty="0">
                <a:latin typeface="+mj-ea"/>
                <a:ea typeface="+mj-ea"/>
              </a:rPr>
              <a:t>定理</a:t>
            </a:r>
            <a:r>
              <a:rPr lang="en-US" altLang="zh-CN" sz="2800" b="0" dirty="0">
                <a:latin typeface="+mj-ea"/>
                <a:ea typeface="+mj-ea"/>
              </a:rPr>
              <a:t>2.6.3, 2.6.4, 2.6.5, 2.6.6, 2.6.7, 2.6.8, 2.6.9,</a:t>
            </a:r>
            <a:r>
              <a:rPr lang="zh-CN" altLang="en-US" sz="2800" b="0" dirty="0">
                <a:latin typeface="+mj-ea"/>
                <a:ea typeface="+mj-ea"/>
              </a:rPr>
              <a:t> </a:t>
            </a:r>
            <a:r>
              <a:rPr lang="en-US" altLang="zh-CN" sz="2800" b="0" dirty="0">
                <a:latin typeface="+mj-ea"/>
                <a:ea typeface="+mj-ea"/>
              </a:rPr>
              <a:t>2.6.10,2.6.11</a:t>
            </a:r>
            <a:r>
              <a:rPr lang="zh-CN" altLang="en-US" sz="2800" b="0" dirty="0">
                <a:latin typeface="+mj-ea"/>
                <a:ea typeface="+mj-ea"/>
              </a:rPr>
              <a:t> </a:t>
            </a:r>
            <a:endParaRPr lang="en-US" altLang="zh-CN" sz="2800" b="0" dirty="0">
              <a:latin typeface="+mj-ea"/>
              <a:ea typeface="+mj-ea"/>
            </a:endParaRPr>
          </a:p>
          <a:p>
            <a:endParaRPr lang="en-US" altLang="zh-CN" sz="2800" b="0" dirty="0">
              <a:latin typeface="+mj-ea"/>
              <a:ea typeface="+mj-ea"/>
            </a:endParaRPr>
          </a:p>
          <a:p>
            <a:r>
              <a:rPr lang="zh-CN" altLang="en-US" sz="2800" b="0" dirty="0">
                <a:latin typeface="+mj-ea"/>
                <a:ea typeface="+mj-ea"/>
              </a:rPr>
              <a:t>可以用基本的</a:t>
            </a:r>
            <a:r>
              <a:rPr lang="en-US" altLang="zh-CN" sz="2800" b="0" dirty="0">
                <a:latin typeface="+mj-ea"/>
                <a:ea typeface="+mj-ea"/>
              </a:rPr>
              <a:t>11</a:t>
            </a:r>
            <a:r>
              <a:rPr lang="zh-CN" altLang="en-US" sz="2800" b="0" dirty="0">
                <a:latin typeface="+mj-ea"/>
                <a:ea typeface="+mj-ea"/>
              </a:rPr>
              <a:t>条法则证明，它们则可以在其它证明中使用</a:t>
            </a:r>
          </a:p>
          <a:p>
            <a:pPr lvl="1"/>
            <a:endParaRPr lang="en-US" altLang="zh-CN" sz="2400" b="0" dirty="0"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3857A8-46D3-400E-AA6A-49E99099182D}"/>
              </a:ext>
            </a:extLst>
          </p:cNvPr>
          <p:cNvSpPr txBox="1"/>
          <p:nvPr/>
        </p:nvSpPr>
        <p:spPr>
          <a:xfrm>
            <a:off x="3419872" y="6227444"/>
            <a:ext cx="297517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94D125-43FA-4ED3-8843-97D08A84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52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形式推演：</a:t>
            </a:r>
            <a:r>
              <a:rPr lang="en-US" altLang="zh-CN" sz="3600" dirty="0"/>
              <a:t>Wumpus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8621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is true if there is a pit in [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x,y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is true if there is a 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wumpus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in [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x,y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is true if the agent perceives BREEZE in [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x,y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 is true if the agent perceives STENCH in [</a:t>
                </a:r>
                <a:r>
                  <a:rPr lang="en-US" altLang="zh-CN" sz="2400" b="0" dirty="0" err="1">
                    <a:latin typeface="Arial" panose="020B0604020202020204" pitchFamily="34" charset="0"/>
                    <a:ea typeface="黑体" panose="02010609060101010101" pitchFamily="49" charset="-122"/>
                  </a:rPr>
                  <a:t>x,y</a:t>
                </a:r>
                <a:r>
                  <a:rPr lang="en-US" altLang="zh-CN" sz="2400" b="0" dirty="0">
                    <a:latin typeface="Arial" panose="020B0604020202020204" pitchFamily="34" charset="0"/>
                    <a:ea typeface="黑体" panose="02010609060101010101" pitchFamily="49" charset="-122"/>
                  </a:rPr>
                  <a:t>]</a:t>
                </a:r>
              </a:p>
              <a:p>
                <a:endParaRPr lang="en-US" altLang="zh-CN" sz="2400" b="0" dirty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内容占位符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862165"/>
              </a:xfrm>
              <a:blipFill>
                <a:blip r:embed="rId3"/>
                <a:stretch>
                  <a:fillRect l="-296"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F7E18B-F70B-439F-89F7-2EEE96B2676C}"/>
                  </a:ext>
                </a:extLst>
              </p:cNvPr>
              <p:cNvSpPr txBox="1"/>
              <p:nvPr/>
            </p:nvSpPr>
            <p:spPr>
              <a:xfrm>
                <a:off x="3126658" y="5975246"/>
                <a:ext cx="3598607" cy="4881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kumimoji="0" lang="zh-CN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证明：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KB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F7E18B-F70B-439F-89F7-2EEE96B2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658" y="5975246"/>
                <a:ext cx="3598607" cy="488147"/>
              </a:xfrm>
              <a:prstGeom prst="rect">
                <a:avLst/>
              </a:prstGeom>
              <a:blipFill>
                <a:blip r:embed="rId4"/>
                <a:stretch>
                  <a:fillRect l="-3729" t="-8750" b="-237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D324F4F-FD33-4A4C-AB40-E67647290A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661" r="1113"/>
          <a:stretch/>
        </p:blipFill>
        <p:spPr>
          <a:xfrm>
            <a:off x="755576" y="3212976"/>
            <a:ext cx="6984776" cy="247774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920F0C-4260-45AB-9AEE-1F0EEA1A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20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Knowledge bases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4439" y="3284984"/>
            <a:ext cx="8435280" cy="3061965"/>
          </a:xfrm>
        </p:spPr>
        <p:txBody>
          <a:bodyPr/>
          <a:lstStyle/>
          <a:p>
            <a:r>
              <a:rPr lang="en-US" altLang="zh-CN" sz="2000" dirty="0">
                <a:solidFill>
                  <a:srgbClr val="0070C0"/>
                </a:solidFill>
                <a:ea typeface="+mj-ea"/>
              </a:rPr>
              <a:t>Knowledge base </a:t>
            </a:r>
            <a:r>
              <a:rPr lang="en-US" altLang="zh-CN" sz="2000" b="0" dirty="0">
                <a:ea typeface="+mj-ea"/>
              </a:rPr>
              <a:t>=set of</a:t>
            </a:r>
            <a:r>
              <a:rPr lang="en-US" altLang="zh-CN" sz="2000" dirty="0">
                <a:solidFill>
                  <a:srgbClr val="0070C0"/>
                </a:solidFill>
                <a:ea typeface="+mj-ea"/>
              </a:rPr>
              <a:t> sentences </a:t>
            </a:r>
            <a:r>
              <a:rPr lang="en-US" altLang="zh-CN" sz="2000" b="0" dirty="0">
                <a:ea typeface="+mj-ea"/>
              </a:rPr>
              <a:t>in a </a:t>
            </a:r>
            <a:r>
              <a:rPr lang="en-US" altLang="zh-CN" sz="2000" dirty="0">
                <a:solidFill>
                  <a:srgbClr val="C00000"/>
                </a:solidFill>
                <a:ea typeface="+mj-ea"/>
              </a:rPr>
              <a:t>formal</a:t>
            </a:r>
            <a:r>
              <a:rPr lang="en-US" altLang="zh-CN" sz="2000" b="0" dirty="0">
                <a:ea typeface="+mj-ea"/>
              </a:rPr>
              <a:t> language</a:t>
            </a:r>
          </a:p>
          <a:p>
            <a:r>
              <a:rPr lang="en-US" altLang="zh-CN" sz="2000" b="0" dirty="0">
                <a:ea typeface="+mj-ea"/>
              </a:rPr>
              <a:t>Declarative approach to building an agent(or other system):</a:t>
            </a:r>
          </a:p>
          <a:p>
            <a:pPr marL="0" indent="0">
              <a:buNone/>
            </a:pPr>
            <a:r>
              <a:rPr lang="en-US" altLang="zh-CN" sz="2000" b="0" dirty="0">
                <a:ea typeface="+mj-ea"/>
              </a:rPr>
              <a:t>                 </a:t>
            </a:r>
            <a:r>
              <a:rPr lang="en-US" altLang="zh-CN" sz="2000" b="0" dirty="0">
                <a:solidFill>
                  <a:srgbClr val="FF0000"/>
                </a:solidFill>
                <a:ea typeface="+mj-ea"/>
              </a:rPr>
              <a:t>TELL </a:t>
            </a:r>
            <a:r>
              <a:rPr lang="en-US" altLang="zh-CN" sz="2000" b="0" dirty="0">
                <a:ea typeface="+mj-ea"/>
              </a:rPr>
              <a:t>it what it needs to know</a:t>
            </a:r>
          </a:p>
          <a:p>
            <a:r>
              <a:rPr lang="en-US" altLang="zh-CN" sz="2000" b="0" dirty="0">
                <a:ea typeface="+mj-ea"/>
              </a:rPr>
              <a:t>Then it can </a:t>
            </a:r>
            <a:r>
              <a:rPr lang="en-US" altLang="zh-CN" sz="2000" b="0" dirty="0">
                <a:solidFill>
                  <a:srgbClr val="FF0000"/>
                </a:solidFill>
                <a:ea typeface="+mj-ea"/>
              </a:rPr>
              <a:t>ASK</a:t>
            </a:r>
            <a:r>
              <a:rPr lang="en-US" altLang="zh-CN" sz="2000" b="0" dirty="0">
                <a:ea typeface="+mj-ea"/>
              </a:rPr>
              <a:t> itself what to do—answers should follow from the KB</a:t>
            </a:r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b="0" dirty="0">
              <a:latin typeface="+mj-ea"/>
              <a:ea typeface="+mj-ea"/>
            </a:endParaRP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AD0E9589-B600-40AA-962D-F064F5F23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9" b="77325"/>
          <a:stretch/>
        </p:blipFill>
        <p:spPr>
          <a:xfrm>
            <a:off x="251520" y="1628800"/>
            <a:ext cx="8280920" cy="11950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8FCB62-0DFC-4D80-893A-8A227F51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57A481-DF7A-4E12-94F9-4BDB2D0BDC1D}"/>
              </a:ext>
            </a:extLst>
          </p:cNvPr>
          <p:cNvSpPr txBox="1"/>
          <p:nvPr/>
        </p:nvSpPr>
        <p:spPr>
          <a:xfrm>
            <a:off x="457200" y="5229200"/>
            <a:ext cx="461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推理变成一个“机械”的自动过程。</a:t>
            </a:r>
          </a:p>
        </p:txBody>
      </p:sp>
    </p:spTree>
    <p:extLst>
      <p:ext uri="{BB962C8B-B14F-4D97-AF65-F5344CB8AC3E}">
        <p14:creationId xmlns:p14="http://schemas.microsoft.com/office/powerpoint/2010/main" val="2887194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形式推演：</a:t>
            </a:r>
            <a:r>
              <a:rPr lang="en-US" altLang="zh-CN" sz="3600" dirty="0"/>
              <a:t>Wumpus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85D44C-D866-4750-B172-723C22A3F3AC}"/>
                  </a:ext>
                </a:extLst>
              </p:cNvPr>
              <p:cNvSpPr txBox="1"/>
              <p:nvPr/>
            </p:nvSpPr>
            <p:spPr>
              <a:xfrm>
                <a:off x="1835696" y="5589240"/>
                <a:ext cx="5928851" cy="857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kumimoji="0" lang="zh-CN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证明：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KB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证明过程并不是一个机械化的方法</a:t>
                </a:r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85D44C-D866-4750-B172-723C22A3F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589240"/>
                <a:ext cx="5928851" cy="857479"/>
              </a:xfrm>
              <a:prstGeom prst="rect">
                <a:avLst/>
              </a:prstGeom>
              <a:blipFill>
                <a:blip r:embed="rId4"/>
                <a:stretch>
                  <a:fillRect l="-2261" t="-4965" b="-148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52094C7-68C5-4939-BD21-42927329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60</a:t>
            </a:fld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9E64B1-A68A-4D5A-9559-3C7F5014D968}"/>
              </a:ext>
            </a:extLst>
          </p:cNvPr>
          <p:cNvSpPr/>
          <p:nvPr/>
        </p:nvSpPr>
        <p:spPr bwMode="auto">
          <a:xfrm>
            <a:off x="755576" y="1233955"/>
            <a:ext cx="7427168" cy="4101166"/>
          </a:xfrm>
          <a:prstGeom prst="roundRect">
            <a:avLst>
              <a:gd name="adj" fmla="val 6059"/>
            </a:avLst>
          </a:prstGeom>
          <a:solidFill>
            <a:srgbClr val="EAE8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34131C-064F-4F8C-81ED-8AA0E641D7D1}"/>
                  </a:ext>
                </a:extLst>
              </p:cNvPr>
              <p:cNvSpPr txBox="1"/>
              <p:nvPr/>
            </p:nvSpPr>
            <p:spPr>
              <a:xfrm>
                <a:off x="1251712" y="1341848"/>
                <a:ext cx="55544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b="1" smtClean="0"/>
                        <m:t>Biconditional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elimination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zh-CN" altLang="en-US" sz="16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34131C-064F-4F8C-81ED-8AA0E641D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12" y="1341848"/>
                <a:ext cx="555449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0AB677-0E46-4E50-9F72-D9C063A3E581}"/>
                  </a:ext>
                </a:extLst>
              </p:cNvPr>
              <p:cNvSpPr txBox="1"/>
              <p:nvPr/>
            </p:nvSpPr>
            <p:spPr>
              <a:xfrm>
                <a:off x="1251712" y="1667007"/>
                <a:ext cx="6643990" cy="46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0AB677-0E46-4E50-9F72-D9C063A3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12" y="1667007"/>
                <a:ext cx="6643990" cy="46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D94EF6-EAFB-4DDD-8FED-5585EA1DE728}"/>
                  </a:ext>
                </a:extLst>
              </p:cNvPr>
              <p:cNvSpPr txBox="1"/>
              <p:nvPr/>
            </p:nvSpPr>
            <p:spPr>
              <a:xfrm>
                <a:off x="1251712" y="2136710"/>
                <a:ext cx="66439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b="1" smtClean="0"/>
                        <m:t>And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elimination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zh-CN" altLang="en-US" sz="16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D94EF6-EAFB-4DDD-8FED-5585EA1DE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12" y="2136710"/>
                <a:ext cx="664399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E21454-98EA-4F98-8B15-091D04141D5B}"/>
                  </a:ext>
                </a:extLst>
              </p:cNvPr>
              <p:cNvSpPr txBox="1"/>
              <p:nvPr/>
            </p:nvSpPr>
            <p:spPr>
              <a:xfrm>
                <a:off x="1249846" y="2488111"/>
                <a:ext cx="6643990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e>
                      </m:d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5E21454-98EA-4F98-8B15-091D04141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46" y="2488111"/>
                <a:ext cx="6643990" cy="3702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63DDF92-7B71-4AF0-AC28-E5B66AB3C68B}"/>
                  </a:ext>
                </a:extLst>
              </p:cNvPr>
              <p:cNvSpPr txBox="1"/>
              <p:nvPr/>
            </p:nvSpPr>
            <p:spPr>
              <a:xfrm>
                <a:off x="1249846" y="2919329"/>
                <a:ext cx="66439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b="1" smtClean="0"/>
                        <m:t>Contrapositive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zh-CN" altLang="en-US" sz="16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b="1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63DDF92-7B71-4AF0-AC28-E5B66AB3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46" y="2919329"/>
                <a:ext cx="6643990" cy="338554"/>
              </a:xfrm>
              <a:prstGeom prst="rect">
                <a:avLst/>
              </a:prstGeom>
              <a:blipFill>
                <a:blip r:embed="rId9"/>
                <a:stretch>
                  <a:fillRect l="-92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CEEB04-7B1E-4F12-A076-AE3AAF9C6BF2}"/>
                  </a:ext>
                </a:extLst>
              </p:cNvPr>
              <p:cNvSpPr txBox="1"/>
              <p:nvPr/>
            </p:nvSpPr>
            <p:spPr>
              <a:xfrm>
                <a:off x="1249846" y="3284204"/>
                <a:ext cx="6643990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CEEB04-7B1E-4F12-A076-AE3AAF9C6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46" y="3284204"/>
                <a:ext cx="6643990" cy="3702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40EC3C2-9919-498E-BB4E-9D13D86ACCFF}"/>
                  </a:ext>
                </a:extLst>
              </p:cNvPr>
              <p:cNvSpPr txBox="1"/>
              <p:nvPr/>
            </p:nvSpPr>
            <p:spPr>
              <a:xfrm>
                <a:off x="1249846" y="3663784"/>
                <a:ext cx="66439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 b="1" smtClean="0"/>
                        <m:t>Modus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Ponens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sz="1600" b="1" smtClean="0"/>
                        <m:t> </m:t>
                      </m:r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zh-CN" altLang="en-US" sz="16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600" b="1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40EC3C2-9919-498E-BB4E-9D13D86AC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46" y="3663784"/>
                <a:ext cx="664399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F6C2420-E17B-4CAB-8F17-87BB3B4E1163}"/>
                  </a:ext>
                </a:extLst>
              </p:cNvPr>
              <p:cNvSpPr txBox="1"/>
              <p:nvPr/>
            </p:nvSpPr>
            <p:spPr>
              <a:xfrm>
                <a:off x="1244982" y="4043406"/>
                <a:ext cx="6648854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6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F6C2420-E17B-4CAB-8F17-87BB3B4E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82" y="4043406"/>
                <a:ext cx="6648854" cy="3702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46F183A-E80F-460E-B07B-9606063E3A8F}"/>
                  </a:ext>
                </a:extLst>
              </p:cNvPr>
              <p:cNvSpPr txBox="1"/>
              <p:nvPr/>
            </p:nvSpPr>
            <p:spPr>
              <a:xfrm>
                <a:off x="1258045" y="4387938"/>
                <a:ext cx="66488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latin typeface="+mn-ea"/>
                  </a:rPr>
                  <a:t>De Morgan‘s rule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b>
                    </m:sSub>
                  </m:oMath>
                </a14:m>
                <a:endParaRPr lang="zh-CN" altLang="en-US" sz="16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46F183A-E80F-460E-B07B-9606063E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45" y="4387938"/>
                <a:ext cx="6648854" cy="338554"/>
              </a:xfrm>
              <a:prstGeom prst="rect">
                <a:avLst/>
              </a:prstGeom>
              <a:blipFill>
                <a:blip r:embed="rId13"/>
                <a:stretch>
                  <a:fillRect l="-458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83C1B6C-A0DF-4C8D-8E54-CAB67DE11B17}"/>
                  </a:ext>
                </a:extLst>
              </p:cNvPr>
              <p:cNvSpPr txBox="1"/>
              <p:nvPr/>
            </p:nvSpPr>
            <p:spPr>
              <a:xfrm>
                <a:off x="1244982" y="4735858"/>
                <a:ext cx="6648854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:¬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∧¬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83C1B6C-A0DF-4C8D-8E54-CAB67DE1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82" y="4735858"/>
                <a:ext cx="6648854" cy="3493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513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n-lt"/>
              </a:rPr>
              <a:t>Summary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268760"/>
            <a:ext cx="8507288" cy="4862165"/>
          </a:xfrm>
        </p:spPr>
        <p:txBody>
          <a:bodyPr/>
          <a:lstStyle/>
          <a:p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逻辑系统</a:t>
            </a:r>
          </a:p>
          <a:p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Syntax</a:t>
            </a:r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：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formal structure of sentences</a:t>
            </a:r>
          </a:p>
          <a:p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Semantics: truth of sentences </a:t>
            </a:r>
            <a:r>
              <a:rPr lang="en-US" altLang="zh-CN" sz="2400" b="0" dirty="0" err="1">
                <a:latin typeface="Arial" panose="020B0604020202020204" pitchFamily="34" charset="0"/>
                <a:ea typeface="黑体" panose="02010609060101010101" pitchFamily="49" charset="-122"/>
              </a:rPr>
              <a:t>wrt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 models; Entailment: necessary truth of one sentence given another</a:t>
            </a:r>
          </a:p>
          <a:p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Deduction: formal deduction based on deduction rules</a:t>
            </a:r>
          </a:p>
          <a:p>
            <a:pPr lvl="1"/>
            <a:endParaRPr lang="en-US" altLang="zh-CN" sz="2000" b="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084DF9-931E-4CFE-AA64-33A774F5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13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n-lt"/>
              </a:rPr>
              <a:t>Inference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280996" y="5738142"/>
            <a:ext cx="8507288" cy="1261765"/>
          </a:xfrm>
        </p:spPr>
        <p:txBody>
          <a:bodyPr/>
          <a:lstStyle/>
          <a:p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哥德尔不完全 定理：在一个大的范围内（证明法和问题与正整数存在一一对应关系），不存在既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sound</a:t>
            </a:r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又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complete</a:t>
            </a:r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的</a:t>
            </a:r>
            <a:r>
              <a:rPr lang="en-US" altLang="zh-CN" sz="2400" b="0" dirty="0">
                <a:latin typeface="Arial" panose="020B0604020202020204" pitchFamily="34" charset="0"/>
                <a:ea typeface="黑体" panose="02010609060101010101" pitchFamily="49" charset="-122"/>
              </a:rPr>
              <a:t>inference</a:t>
            </a:r>
            <a:r>
              <a:rPr lang="zh-CN" altLang="en-US" sz="2400" b="0" dirty="0">
                <a:latin typeface="Arial" panose="020B0604020202020204" pitchFamily="34" charset="0"/>
                <a:ea typeface="黑体" panose="02010609060101010101" pitchFamily="49" charset="-122"/>
              </a:rPr>
              <a:t>过程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AD1849-0B73-4F0D-ACD3-96C83FF8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62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173117-2DE3-4944-A865-EADE49B74F5F}"/>
                  </a:ext>
                </a:extLst>
              </p:cNvPr>
              <p:cNvSpPr txBox="1"/>
              <p:nvPr/>
            </p:nvSpPr>
            <p:spPr>
              <a:xfrm>
                <a:off x="656990" y="920842"/>
                <a:ext cx="785921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sentence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can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derived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procedure</m:t>
                      </m:r>
                      <m:r>
                        <m:rPr>
                          <m:nor/>
                        </m:rPr>
                        <a:rPr lang="zh-CN" altLang="en-US" sz="22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200" i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173117-2DE3-4944-A865-EADE49B74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90" y="920842"/>
                <a:ext cx="7859216" cy="430887"/>
              </a:xfrm>
              <a:prstGeom prst="rect">
                <a:avLst/>
              </a:prstGeom>
              <a:blipFill>
                <a:blip r:embed="rId3"/>
                <a:stretch>
                  <a:fillRect l="-78" b="-18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E1FD5F-FDB7-411C-A418-439F8EC3D0D7}"/>
                  </a:ext>
                </a:extLst>
              </p:cNvPr>
              <p:cNvSpPr txBox="1"/>
              <p:nvPr/>
            </p:nvSpPr>
            <p:spPr>
              <a:xfrm>
                <a:off x="620601" y="1405729"/>
                <a:ext cx="69289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b="1" smtClean="0"/>
                        <m:t>Consequences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of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a:rPr lang="zh-CN" altLang="en-US" sz="2000" b="1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𝑲𝑩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are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haystack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zh-CN" altLang="en-US" sz="2000" b="1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needle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E1FD5F-FDB7-411C-A418-439F8EC3D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01" y="1405729"/>
                <a:ext cx="6928950" cy="400110"/>
              </a:xfrm>
              <a:prstGeom prst="rect">
                <a:avLst/>
              </a:prstGeom>
              <a:blipFill>
                <a:blip r:embed="rId4"/>
                <a:stretch>
                  <a:fillRect l="-440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0FEA3A3-2D3F-4975-917B-992642485504}"/>
                  </a:ext>
                </a:extLst>
              </p:cNvPr>
              <p:cNvSpPr txBox="1"/>
              <p:nvPr/>
            </p:nvSpPr>
            <p:spPr>
              <a:xfrm>
                <a:off x="620601" y="1777635"/>
                <a:ext cx="72545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b="1" smtClean="0"/>
                        <m:t>Entailment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needle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haystack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inference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finding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it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2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0FEA3A3-2D3F-4975-917B-992642485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01" y="1777635"/>
                <a:ext cx="7254552" cy="400110"/>
              </a:xfrm>
              <a:prstGeom prst="rect">
                <a:avLst/>
              </a:prstGeom>
              <a:blipFill>
                <a:blip r:embed="rId5"/>
                <a:stretch>
                  <a:fillRect l="-84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D17AF7-8E6D-4732-AE3A-A9FFFBAED267}"/>
                  </a:ext>
                </a:extLst>
              </p:cNvPr>
              <p:cNvSpPr txBox="1"/>
              <p:nvPr/>
            </p:nvSpPr>
            <p:spPr>
              <a:xfrm>
                <a:off x="620601" y="2291202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>
                          <a:solidFill>
                            <a:srgbClr val="0000FF"/>
                          </a:solidFill>
                        </a:rPr>
                        <m:t>Soundness</m:t>
                      </m:r>
                      <m:r>
                        <m:rPr>
                          <m:nor/>
                        </m:rPr>
                        <a:rPr lang="zh-CN" altLang="en-US" sz="2000" smtClean="0">
                          <a:solidFill>
                            <a:srgbClr val="0000FF"/>
                          </a:solidFill>
                        </a:rPr>
                        <m:t>: </m:t>
                      </m:r>
                      <m:r>
                        <a:rPr lang="zh-CN" altLang="en-US" sz="20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sound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D17AF7-8E6D-4732-AE3A-A9FFFBAE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01" y="2291202"/>
                <a:ext cx="4572000" cy="400110"/>
              </a:xfrm>
              <a:prstGeom prst="rect">
                <a:avLst/>
              </a:prstGeom>
              <a:blipFill>
                <a:blip r:embed="rId6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CA02964-810A-4BCA-A32E-6C4492DE2E7B}"/>
                  </a:ext>
                </a:extLst>
              </p:cNvPr>
              <p:cNvSpPr txBox="1"/>
              <p:nvPr/>
            </p:nvSpPr>
            <p:spPr>
              <a:xfrm>
                <a:off x="1331640" y="2617332"/>
                <a:ext cx="61206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/>
                        <m:t>whenever</m:t>
                      </m:r>
                      <m:r>
                        <m:rPr>
                          <m:nor/>
                        </m:rPr>
                        <a:rPr lang="zh-CN" altLang="en-US" sz="2000" smtClean="0"/>
                        <m:t> </m:t>
                      </m:r>
                      <m:r>
                        <a:rPr lang="zh-CN" altLang="en-US" sz="20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it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also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true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zh-CN" altLang="en-US" sz="200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CA02964-810A-4BCA-A32E-6C4492DE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617332"/>
                <a:ext cx="6120680" cy="400110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DBDFC22-A3EC-44D1-AAB6-C8F2F22AB53B}"/>
                  </a:ext>
                </a:extLst>
              </p:cNvPr>
              <p:cNvSpPr txBox="1"/>
              <p:nvPr/>
            </p:nvSpPr>
            <p:spPr>
              <a:xfrm>
                <a:off x="656990" y="3100995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>
                          <a:solidFill>
                            <a:srgbClr val="0000FF"/>
                          </a:solidFill>
                        </a:rPr>
                        <m:t>Completeness</m:t>
                      </m:r>
                      <m:r>
                        <m:rPr>
                          <m:nor/>
                        </m:rPr>
                        <a:rPr lang="zh-CN" altLang="en-US" sz="2000" smtClean="0">
                          <a:solidFill>
                            <a:srgbClr val="0000FF"/>
                          </a:solidFill>
                        </a:rPr>
                        <m:t>: </m:t>
                      </m:r>
                      <m:r>
                        <a:rPr lang="zh-CN" altLang="en-US" sz="200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complete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DBDFC22-A3EC-44D1-AAB6-C8F2F22AB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90" y="3100995"/>
                <a:ext cx="4572000" cy="400110"/>
              </a:xfrm>
              <a:prstGeom prst="rect">
                <a:avLst/>
              </a:prstGeom>
              <a:blipFill>
                <a:blip r:embed="rId8"/>
                <a:stretch>
                  <a:fillRect l="-667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9CB825A-A226-4139-BE71-681BB38B7644}"/>
                  </a:ext>
                </a:extLst>
              </p:cNvPr>
              <p:cNvSpPr txBox="1"/>
              <p:nvPr/>
            </p:nvSpPr>
            <p:spPr>
              <a:xfrm>
                <a:off x="1331640" y="3474084"/>
                <a:ext cx="61206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/>
                        <m:t>whenever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r>
                        <a:rPr lang="zh-CN" altLang="en-US" sz="200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it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also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true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𝐾𝐵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9CB825A-A226-4139-BE71-681BB38B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474084"/>
                <a:ext cx="6120680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E06949A-58A5-4173-827E-EEA0442A971B}"/>
                  </a:ext>
                </a:extLst>
              </p:cNvPr>
              <p:cNvSpPr txBox="1"/>
              <p:nvPr/>
            </p:nvSpPr>
            <p:spPr>
              <a:xfrm>
                <a:off x="656989" y="3991198"/>
                <a:ext cx="7947457" cy="910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b="1" smtClean="0"/>
                        <m:t>Preview</m:t>
                      </m:r>
                      <m:r>
                        <m:rPr>
                          <m:nor/>
                        </m:rPr>
                        <a:rPr lang="zh-CN" altLang="en-US" b="1" smtClean="0"/>
                        <m:t>: </m:t>
                      </m:r>
                      <m:r>
                        <m:rPr>
                          <m:nor/>
                        </m:rPr>
                        <a:rPr lang="zh-CN" altLang="en-US" b="1" smtClean="0"/>
                        <m:t>we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will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define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logic</m:t>
                      </m:r>
                      <m:r>
                        <m:rPr>
                          <m:nor/>
                        </m:rPr>
                        <a:rPr lang="zh-CN" altLang="en-US" b="1" smtClean="0"/>
                        <m:t> (</m:t>
                      </m:r>
                      <m:r>
                        <m:rPr>
                          <m:nor/>
                        </m:rPr>
                        <a:rPr lang="zh-CN" altLang="en-US" b="1" smtClean="0"/>
                        <m:t>first</m:t>
                      </m:r>
                      <m:r>
                        <m:rPr>
                          <m:nor/>
                        </m:rPr>
                        <a:rPr lang="zh-CN" altLang="en-US" b="1" smtClean="0"/>
                        <m:t>−</m:t>
                      </m:r>
                      <m:r>
                        <m:rPr>
                          <m:nor/>
                        </m:rPr>
                        <a:rPr lang="zh-CN" altLang="en-US" b="1" smtClean="0"/>
                        <m:t>order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logic</m:t>
                      </m:r>
                      <m:r>
                        <m:rPr>
                          <m:nor/>
                        </m:rPr>
                        <a:rPr lang="zh-CN" altLang="en-US" b="1" smtClean="0"/>
                        <m:t>) </m:t>
                      </m:r>
                      <m:r>
                        <m:rPr>
                          <m:nor/>
                        </m:rPr>
                        <a:rPr lang="zh-CN" altLang="en-US" b="1" smtClean="0"/>
                        <m:t>which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is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expressive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enough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to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say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almost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anything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of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interest</m:t>
                      </m:r>
                      <m:r>
                        <m:rPr>
                          <m:nor/>
                        </m:rPr>
                        <a:rPr lang="zh-CN" altLang="en-US" b="1" smtClean="0"/>
                        <m:t>, </m:t>
                      </m:r>
                      <m:r>
                        <m:rPr>
                          <m:nor/>
                        </m:rPr>
                        <a:rPr lang="zh-CN" altLang="en-US" b="1" smtClean="0"/>
                        <m:t>and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for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which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there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exists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sound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and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complete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inference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procedure</m:t>
                      </m:r>
                      <m:r>
                        <m:rPr>
                          <m:nor/>
                        </m:rPr>
                        <a:rPr lang="zh-CN" altLang="en-US" b="1" i="1" smtClean="0"/>
                        <m:t>.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E06949A-58A5-4173-827E-EEA0442A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9" y="3991198"/>
                <a:ext cx="7947457" cy="910634"/>
              </a:xfrm>
              <a:prstGeom prst="rect">
                <a:avLst/>
              </a:prstGeom>
              <a:blipFill>
                <a:blip r:embed="rId10"/>
                <a:stretch>
                  <a:fillRect l="-230" b="-5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4E2F3A3-12CA-48EB-840F-B4625D4368A6}"/>
                  </a:ext>
                </a:extLst>
              </p:cNvPr>
              <p:cNvSpPr txBox="1"/>
              <p:nvPr/>
            </p:nvSpPr>
            <p:spPr>
              <a:xfrm>
                <a:off x="656990" y="4964040"/>
                <a:ext cx="7947458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b="1" smtClean="0"/>
                        <m:t>That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is</m:t>
                      </m:r>
                      <m:r>
                        <m:rPr>
                          <m:nor/>
                        </m:rPr>
                        <a:rPr lang="zh-CN" altLang="en-US" b="1" smtClean="0"/>
                        <m:t>, </m:t>
                      </m:r>
                      <m:r>
                        <m:rPr>
                          <m:nor/>
                        </m:rPr>
                        <a:rPr lang="zh-CN" altLang="en-US" b="1" smtClean="0"/>
                        <m:t>the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procedure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will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answer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any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question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whose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answer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follows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from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what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is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known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by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smtClean="0"/>
                        <m:t>the</m:t>
                      </m:r>
                      <m:r>
                        <m:rPr>
                          <m:nor/>
                        </m:rPr>
                        <a:rPr lang="zh-CN" altLang="en-US" b="1" smtClean="0"/>
                        <m:t> </m:t>
                      </m:r>
                      <m:r>
                        <m:rPr>
                          <m:nor/>
                        </m:rPr>
                        <a:rPr lang="zh-CN" altLang="en-US" b="1" i="1" smtClean="0">
                          <a:solidFill>
                            <a:srgbClr val="FF00FF"/>
                          </a:solidFill>
                        </a:rPr>
                        <m:t>KB</m:t>
                      </m:r>
                      <m:r>
                        <m:rPr>
                          <m:nor/>
                        </m:rPr>
                        <a:rPr lang="zh-CN" altLang="en-US" b="1" i="1" smtClean="0"/>
                        <m:t>.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4E2F3A3-12CA-48EB-840F-B4625D4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90" y="4964040"/>
                <a:ext cx="7947458" cy="639983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96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Logic in general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Logics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are formal languages for representing information such that conclusions can be drawn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Syntax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defines the sentences in the language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Semantics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define the “meaning” of sentences;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i.e., define </a:t>
                </a:r>
                <a:r>
                  <a:rPr lang="en-US" altLang="zh-CN" sz="2000" b="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truth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of a sentence in a world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E.g., the language of arithmetic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a sentence;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2+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is not a sentence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is true </a:t>
                </a:r>
                <a:r>
                  <a:rPr lang="en-US" altLang="zh-CN" sz="2000" b="0" dirty="0" err="1">
                    <a:latin typeface="Arial" pitchFamily="34" charset="0"/>
                    <a:ea typeface="Cambria Math" panose="02040503050406030204" pitchFamily="18" charset="0"/>
                  </a:rPr>
                  <a:t>iff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 the number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is no less than the number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true in a world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=7,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false in a world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=0,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=6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557E8E-FFA9-45F8-99C3-A04F3F85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1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逻辑研究的内容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39552" y="1154667"/>
            <a:ext cx="5842992" cy="2181907"/>
          </a:xfrm>
        </p:spPr>
        <p:txBody>
          <a:bodyPr/>
          <a:lstStyle/>
          <a:p>
            <a:r>
              <a:rPr lang="zh-CN" altLang="en-US" sz="2000" dirty="0"/>
              <a:t>研究形式化定义的</a:t>
            </a:r>
            <a:r>
              <a:rPr lang="en-US" altLang="zh-CN" sz="2000" dirty="0"/>
              <a:t>sentences</a:t>
            </a:r>
            <a:r>
              <a:rPr lang="zh-CN" altLang="en-US" sz="2000" dirty="0"/>
              <a:t>之间的关系</a:t>
            </a:r>
            <a:endParaRPr lang="en-US" altLang="zh-CN" sz="2000" dirty="0"/>
          </a:p>
          <a:p>
            <a:endParaRPr lang="en-US" altLang="zh-CN" sz="20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r>
              <a:rPr lang="zh-CN" altLang="en-US" sz="20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两个角度：</a:t>
            </a:r>
            <a:endParaRPr lang="en-US" altLang="zh-CN" sz="20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pPr marL="0" indent="0">
              <a:buNone/>
            </a:pPr>
            <a:r>
              <a:rPr lang="zh-CN" altLang="en-US" sz="2000" dirty="0"/>
              <a:t>    语义：</a:t>
            </a:r>
            <a:r>
              <a:rPr lang="en-US" altLang="zh-CN" sz="2000" dirty="0"/>
              <a:t>entailment </a:t>
            </a:r>
            <a:r>
              <a:rPr lang="zh-CN" altLang="en-US" sz="2000" dirty="0"/>
              <a:t>蕴含，逻辑推导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    </a:t>
            </a:r>
            <a:r>
              <a:rPr lang="zh-CN" alt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语法：</a:t>
            </a:r>
            <a:r>
              <a:rPr lang="en-US" altLang="zh-CN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inference </a:t>
            </a:r>
            <a:r>
              <a:rPr lang="zh-CN" alt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演绎，形式推演</a:t>
            </a:r>
            <a:endParaRPr lang="en-US" altLang="zh-CN"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</p:txBody>
      </p:sp>
      <p:sp>
        <p:nvSpPr>
          <p:cNvPr id="7" name="椭圆 6" descr="dd">
            <a:extLst>
              <a:ext uri="{FF2B5EF4-FFF2-40B4-BE49-F238E27FC236}">
                <a16:creationId xmlns:a16="http://schemas.microsoft.com/office/drawing/2014/main" id="{1A4DD70A-B35E-4967-8C16-121AC1C14975}"/>
              </a:ext>
            </a:extLst>
          </p:cNvPr>
          <p:cNvSpPr/>
          <p:nvPr/>
        </p:nvSpPr>
        <p:spPr>
          <a:xfrm>
            <a:off x="3273552" y="3435898"/>
            <a:ext cx="2743200" cy="1406575"/>
          </a:xfrm>
          <a:prstGeom prst="ellipse">
            <a:avLst/>
          </a:prstGeom>
          <a:noFill/>
          <a:ln w="25400" cap="flat">
            <a:solidFill>
              <a:srgbClr val="002E7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知识库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/>
              <a:t>（</a:t>
            </a:r>
            <a:r>
              <a:rPr lang="en-US" altLang="zh-CN" sz="1400" dirty="0"/>
              <a:t>sentences</a:t>
            </a:r>
            <a:r>
              <a:rPr lang="zh-CN" altLang="en-US" sz="1400" dirty="0"/>
              <a:t>的集合，每个</a:t>
            </a:r>
            <a:r>
              <a:rPr lang="en-US" altLang="zh-CN" sz="1400" dirty="0"/>
              <a:t>sentence</a:t>
            </a:r>
            <a:r>
              <a:rPr lang="zh-CN" altLang="en-US" sz="1400" dirty="0"/>
              <a:t>符合</a:t>
            </a:r>
            <a:endParaRPr lang="en-US" altLang="zh-CN" sz="1400" dirty="0"/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>
                <a:solidFill>
                  <a:srgbClr val="FF0000"/>
                </a:solidFill>
              </a:rPr>
              <a:t>形式逻辑规定的语法</a:t>
            </a:r>
            <a:r>
              <a:rPr lang="zh-CN" altLang="en-US" sz="1400" dirty="0"/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8" name="椭圆 7" descr="dd">
            <a:extLst>
              <a:ext uri="{FF2B5EF4-FFF2-40B4-BE49-F238E27FC236}">
                <a16:creationId xmlns:a16="http://schemas.microsoft.com/office/drawing/2014/main" id="{F95E9766-2060-44A8-B1BA-3271E802BD53}"/>
              </a:ext>
            </a:extLst>
          </p:cNvPr>
          <p:cNvSpPr/>
          <p:nvPr/>
        </p:nvSpPr>
        <p:spPr>
          <a:xfrm>
            <a:off x="980965" y="5678303"/>
            <a:ext cx="2578608" cy="1103620"/>
          </a:xfrm>
          <a:prstGeom prst="ellipse">
            <a:avLst/>
          </a:prstGeom>
          <a:noFill/>
          <a:ln w="25400" cap="flat">
            <a:solidFill>
              <a:srgbClr val="002E7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新的知识库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/>
              <a:t>（</a:t>
            </a:r>
            <a:r>
              <a:rPr lang="en-US" altLang="zh-CN" sz="1400" dirty="0"/>
              <a:t>sentences</a:t>
            </a:r>
            <a:r>
              <a:rPr lang="zh-CN" altLang="en-US" sz="1400" dirty="0"/>
              <a:t>的集合，</a:t>
            </a:r>
            <a:r>
              <a:rPr lang="zh-CN" altLang="en-US" sz="1400" dirty="0">
                <a:solidFill>
                  <a:srgbClr val="FF0000"/>
                </a:solidFill>
              </a:rPr>
              <a:t>语义上蕴含</a:t>
            </a:r>
            <a:r>
              <a:rPr lang="zh-CN" altLang="en-US" sz="1400" dirty="0"/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9" name="椭圆 8" descr="dd">
            <a:extLst>
              <a:ext uri="{FF2B5EF4-FFF2-40B4-BE49-F238E27FC236}">
                <a16:creationId xmlns:a16="http://schemas.microsoft.com/office/drawing/2014/main" id="{6758C5BE-B559-451A-92E0-2C105DC3F07A}"/>
              </a:ext>
            </a:extLst>
          </p:cNvPr>
          <p:cNvSpPr/>
          <p:nvPr/>
        </p:nvSpPr>
        <p:spPr>
          <a:xfrm>
            <a:off x="5638800" y="5678845"/>
            <a:ext cx="2578608" cy="1103620"/>
          </a:xfrm>
          <a:prstGeom prst="ellipse">
            <a:avLst/>
          </a:prstGeom>
          <a:noFill/>
          <a:ln w="25400" cap="flat">
            <a:solidFill>
              <a:srgbClr val="002E7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新的知识库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/>
              <a:t>（</a:t>
            </a:r>
            <a:r>
              <a:rPr lang="en-US" altLang="zh-CN" sz="1400" dirty="0"/>
              <a:t>sentences</a:t>
            </a:r>
            <a:r>
              <a:rPr lang="zh-CN" altLang="en-US" sz="1400" dirty="0"/>
              <a:t>的集合，</a:t>
            </a:r>
            <a:r>
              <a:rPr lang="zh-CN" altLang="en-US" sz="1400" dirty="0">
                <a:solidFill>
                  <a:srgbClr val="FF0000"/>
                </a:solidFill>
              </a:rPr>
              <a:t>语法上推演</a:t>
            </a:r>
            <a:r>
              <a:rPr lang="zh-CN" altLang="en-US" sz="1400" dirty="0"/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706AE8B-AE5E-4F69-ABD8-361BC196253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270269" y="4636485"/>
            <a:ext cx="1405015" cy="104181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CDA2875-4FA6-4DE9-90CC-A99529624008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5615020" y="4636485"/>
            <a:ext cx="1313084" cy="104236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0A1E11-580A-4969-999D-3D8BA94865D8}"/>
                  </a:ext>
                </a:extLst>
              </p:cNvPr>
              <p:cNvSpPr txBox="1"/>
              <p:nvPr/>
            </p:nvSpPr>
            <p:spPr>
              <a:xfrm>
                <a:off x="4072459" y="6373642"/>
                <a:ext cx="1202252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5080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3FF"/>
                  </a:buClr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zh-CN" alt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sym typeface="Lucida Bright"/>
                      </a:rPr>
                      <m:t>⊇</m:t>
                    </m:r>
                  </m:oMath>
                </a14:m>
                <a:r>
                  <a:rPr kumimoji="0" lang="zh-CN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 </a:t>
                </a: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(</a:t>
                </a:r>
                <a:r>
                  <a:rPr kumimoji="0" lang="zh-CN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可靠性</a:t>
                </a: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)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0A1E11-580A-4969-999D-3D8BA9486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59" y="6373642"/>
                <a:ext cx="1202252" cy="307777"/>
              </a:xfrm>
              <a:prstGeom prst="rect">
                <a:avLst/>
              </a:prstGeom>
              <a:blipFill>
                <a:blip r:embed="rId3"/>
                <a:stretch>
                  <a:fillRect l="-6599" t="-26000" r="-12690" b="-5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FE61F5-4FD2-4131-AAF8-7681D0534F7F}"/>
                  </a:ext>
                </a:extLst>
              </p:cNvPr>
              <p:cNvSpPr/>
              <p:nvPr/>
            </p:nvSpPr>
            <p:spPr>
              <a:xfrm>
                <a:off x="3980126" y="5788868"/>
                <a:ext cx="14943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sz="2000" dirty="0"/>
                  <a:t>(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完备性</a:t>
                </a:r>
                <a:r>
                  <a:rPr lang="en-US" altLang="zh-CN" sz="2000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FE61F5-4FD2-4131-AAF8-7681D0534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126" y="5788868"/>
                <a:ext cx="1494320" cy="523220"/>
              </a:xfrm>
              <a:prstGeom prst="rect">
                <a:avLst/>
              </a:prstGeom>
              <a:blipFill>
                <a:blip r:embed="rId4"/>
                <a:stretch>
                  <a:fillRect t="-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FE5F7AF-223F-4A0C-B5B2-E2475CB96D44}"/>
                  </a:ext>
                </a:extLst>
              </p:cNvPr>
              <p:cNvSpPr/>
              <p:nvPr/>
            </p:nvSpPr>
            <p:spPr>
              <a:xfrm>
                <a:off x="2421023" y="4737168"/>
                <a:ext cx="5517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⊨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FE5F7AF-223F-4A0C-B5B2-E2475CB96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023" y="4737168"/>
                <a:ext cx="5517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E197962-C66A-4760-93B3-FA9CE79724BA}"/>
                  </a:ext>
                </a:extLst>
              </p:cNvPr>
              <p:cNvSpPr/>
              <p:nvPr/>
            </p:nvSpPr>
            <p:spPr>
              <a:xfrm>
                <a:off x="6204566" y="4772214"/>
                <a:ext cx="535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E197962-C66A-4760-93B3-FA9CE7972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566" y="4772214"/>
                <a:ext cx="535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1C929B-A0E7-4703-9242-9EE7B103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4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1B518-77A3-4566-9AB2-92E6071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 </a:t>
            </a:r>
            <a:r>
              <a:rPr lang="en-US" altLang="zh-CN" dirty="0"/>
              <a:t>Entailment </a:t>
            </a:r>
            <a:r>
              <a:rPr lang="zh-CN" altLang="en-US" dirty="0"/>
              <a:t>（一般的定义）</a:t>
            </a:r>
            <a:br>
              <a:rPr lang="en-US" altLang="zh-CN" dirty="0"/>
            </a:br>
            <a:r>
              <a:rPr lang="zh-CN" altLang="en-US" sz="2800" dirty="0">
                <a:solidFill>
                  <a:srgbClr val="0070C0"/>
                </a:solidFill>
              </a:rPr>
              <a:t>什么是“正确的推理”？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EA3917-F947-4A9A-94AF-46BB59E9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3192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黑体"/>
        <a:ea typeface="黑体"/>
        <a:cs typeface=""/>
      </a:majorFont>
      <a:minorFont>
        <a:latin typeface="Arial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CC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CC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8655</TotalTime>
  <Words>3306</Words>
  <Application>Microsoft Office PowerPoint</Application>
  <PresentationFormat>全屏显示(4:3)</PresentationFormat>
  <Paragraphs>495</Paragraphs>
  <Slides>62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8" baseType="lpstr">
      <vt:lpstr>方正姚体</vt:lpstr>
      <vt:lpstr>仿宋_GB2312</vt:lpstr>
      <vt:lpstr>黑体</vt:lpstr>
      <vt:lpstr>华文隶书</vt:lpstr>
      <vt:lpstr>楷体</vt:lpstr>
      <vt:lpstr>宋体</vt:lpstr>
      <vt:lpstr>微软雅黑</vt:lpstr>
      <vt:lpstr>幼圆</vt:lpstr>
      <vt:lpstr>Arial</vt:lpstr>
      <vt:lpstr>Calibri</vt:lpstr>
      <vt:lpstr>Cambria Math</vt:lpstr>
      <vt:lpstr>Garamond</vt:lpstr>
      <vt:lpstr>Times New Roman</vt:lpstr>
      <vt:lpstr>Wingdings</vt:lpstr>
      <vt:lpstr>Edge</vt:lpstr>
      <vt:lpstr>默认设计模板</vt:lpstr>
      <vt:lpstr>人工智能</vt:lpstr>
      <vt:lpstr>PowerPoint 演示文稿</vt:lpstr>
      <vt:lpstr>教材</vt:lpstr>
      <vt:lpstr>数理逻辑</vt:lpstr>
      <vt:lpstr>什么是“逻辑”</vt:lpstr>
      <vt:lpstr>Knowledge bases </vt:lpstr>
      <vt:lpstr>Logic in general </vt:lpstr>
      <vt:lpstr>逻辑研究的内容</vt:lpstr>
      <vt:lpstr>语义 Entailment （一般的定义） 什么是“正确的推理”？</vt:lpstr>
      <vt:lpstr>Model (模型), Truth Assignment (真值指派)</vt:lpstr>
      <vt:lpstr>Entailment (蕴涵／蕴含) </vt:lpstr>
      <vt:lpstr>Model (模型)</vt:lpstr>
      <vt:lpstr>Wumpus World PEAS description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Entailment in the wumpus world </vt:lpstr>
      <vt:lpstr>Wumpus models </vt:lpstr>
      <vt:lpstr>Wumpus models </vt:lpstr>
      <vt:lpstr>Wumpus models </vt:lpstr>
      <vt:lpstr>Wumpus models </vt:lpstr>
      <vt:lpstr>Propositional logic: syntax and semantics </vt:lpstr>
      <vt:lpstr>Propositional logic (命题逻辑): Syntax </vt:lpstr>
      <vt:lpstr>Propositional logic (命题逻辑): Syntax </vt:lpstr>
      <vt:lpstr>Propositional logic (命题逻辑): Syntax </vt:lpstr>
      <vt:lpstr>Propositional logic: Semantics </vt:lpstr>
      <vt:lpstr>Truth tables for connectives  （真值表）</vt:lpstr>
      <vt:lpstr>Logical equivalence  (语义）</vt:lpstr>
      <vt:lpstr>PowerPoint 演示文稿</vt:lpstr>
      <vt:lpstr>Inference by enumeration </vt:lpstr>
      <vt:lpstr>Wumpus world sentences </vt:lpstr>
      <vt:lpstr>Truth tables for inference </vt:lpstr>
      <vt:lpstr>Entailment与implication的区别</vt:lpstr>
      <vt:lpstr>Validity and satisfiability </vt:lpstr>
      <vt:lpstr>在命题逻辑中运用语义蕴含 奇怪小岛上的逻辑问题</vt:lpstr>
      <vt:lpstr>问题1：奇怪小岛上的逻辑问题</vt:lpstr>
      <vt:lpstr>问题1：一个很可能的思考过程</vt:lpstr>
      <vt:lpstr>问题1：把思考过程机械化</vt:lpstr>
      <vt:lpstr>问题1：把思考过程机械化</vt:lpstr>
      <vt:lpstr>问题2：奇怪小岛上的逻辑问题</vt:lpstr>
      <vt:lpstr>问题3：奇怪小岛上的逻辑问题</vt:lpstr>
      <vt:lpstr>思考题：怎么用机械化的方法解决问题2和3</vt:lpstr>
      <vt:lpstr>形式推演 Deduction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形式推演：常用的定理</vt:lpstr>
      <vt:lpstr>形式推演：Wumpus</vt:lpstr>
      <vt:lpstr>形式推演：Wumpus</vt:lpstr>
      <vt:lpstr>Summary</vt:lpstr>
      <vt:lpstr>Inference</vt:lpstr>
    </vt:vector>
  </TitlesOfParts>
  <Company>Institute of Computing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申请“学术百星”  答辩报告</dc:title>
  <dc:creator>Hua-Wei Shen</dc:creator>
  <cp:lastModifiedBy>罗 平</cp:lastModifiedBy>
  <cp:revision>1093</cp:revision>
  <dcterms:created xsi:type="dcterms:W3CDTF">2011-11-22T05:18:04Z</dcterms:created>
  <dcterms:modified xsi:type="dcterms:W3CDTF">2021-10-24T08:51:57Z</dcterms:modified>
</cp:coreProperties>
</file>